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270" r:id="rId3"/>
    <p:sldId id="269" r:id="rId4"/>
    <p:sldId id="294" r:id="rId5"/>
    <p:sldId id="295" r:id="rId6"/>
    <p:sldId id="257" r:id="rId7"/>
    <p:sldId id="271" r:id="rId8"/>
    <p:sldId id="296" r:id="rId9"/>
    <p:sldId id="297" r:id="rId10"/>
    <p:sldId id="272" r:id="rId11"/>
    <p:sldId id="274" r:id="rId12"/>
    <p:sldId id="298" r:id="rId13"/>
    <p:sldId id="276" r:id="rId14"/>
    <p:sldId id="259" r:id="rId15"/>
    <p:sldId id="260" r:id="rId16"/>
    <p:sldId id="299" r:id="rId17"/>
    <p:sldId id="292" r:id="rId18"/>
    <p:sldId id="277" r:id="rId19"/>
    <p:sldId id="279" r:id="rId20"/>
    <p:sldId id="300" r:id="rId21"/>
    <p:sldId id="280" r:id="rId22"/>
    <p:sldId id="281" r:id="rId23"/>
    <p:sldId id="283" r:id="rId24"/>
    <p:sldId id="284" r:id="rId25"/>
    <p:sldId id="285" r:id="rId26"/>
    <p:sldId id="286" r:id="rId27"/>
    <p:sldId id="288" r:id="rId28"/>
    <p:sldId id="289" r:id="rId29"/>
    <p:sldId id="301" r:id="rId30"/>
    <p:sldId id="293" r:id="rId31"/>
    <p:sldId id="303" r:id="rId32"/>
    <p:sldId id="302" r:id="rId33"/>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9797BC13-83E4-4115-A369-6B80C99E4A6B}" type="datetimeFigureOut">
              <a:rPr lang="en-US" smtClean="0"/>
              <a:t>5/3/2017</a:t>
            </a:fld>
            <a:endParaRPr lang="en-US"/>
          </a:p>
        </p:txBody>
      </p:sp>
      <p:sp>
        <p:nvSpPr>
          <p:cNvPr id="4" name="Footer Placeholder 3"/>
          <p:cNvSpPr>
            <a:spLocks noGrp="1"/>
          </p:cNvSpPr>
          <p:nvPr>
            <p:ph type="ftr" sz="quarter" idx="2"/>
          </p:nvPr>
        </p:nvSpPr>
        <p:spPr>
          <a:xfrm>
            <a:off x="1" y="9376900"/>
            <a:ext cx="2946400" cy="4941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6900"/>
            <a:ext cx="2946400" cy="494185"/>
          </a:xfrm>
          <a:prstGeom prst="rect">
            <a:avLst/>
          </a:prstGeom>
        </p:spPr>
        <p:txBody>
          <a:bodyPr vert="horz" lIns="91440" tIns="45720" rIns="91440" bIns="45720" rtlCol="0" anchor="b"/>
          <a:lstStyle>
            <a:lvl1pPr algn="r">
              <a:defRPr sz="1200"/>
            </a:lvl1pPr>
          </a:lstStyle>
          <a:p>
            <a:fld id="{702DC750-D602-4DF6-A5E7-6F498618660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03362C2-B7CA-4B27-AD99-9CDC152720EA}" type="datetimeFigureOut">
              <a:rPr lang="en-US" smtClean="0"/>
              <a:pPr/>
              <a:t>5/3/2017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B17E547-D545-4C0B-815C-7F1599B969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3362C2-B7CA-4B27-AD99-9CDC152720EA}"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7E547-D545-4C0B-815C-7F1599B969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3362C2-B7CA-4B27-AD99-9CDC152720EA}"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7E547-D545-4C0B-815C-7F1599B969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3362C2-B7CA-4B27-AD99-9CDC152720EA}"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7E547-D545-4C0B-815C-7F1599B969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03362C2-B7CA-4B27-AD99-9CDC152720EA}"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7E547-D545-4C0B-815C-7F1599B969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3362C2-B7CA-4B27-AD99-9CDC152720EA}"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7E547-D545-4C0B-815C-7F1599B969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3362C2-B7CA-4B27-AD99-9CDC152720EA}" type="datetimeFigureOut">
              <a:rPr lang="en-US" smtClean="0"/>
              <a:pPr/>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7E547-D545-4C0B-815C-7F1599B969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3362C2-B7CA-4B27-AD99-9CDC152720EA}" type="datetimeFigureOut">
              <a:rPr lang="en-US" smtClean="0"/>
              <a:pPr/>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7E547-D545-4C0B-815C-7F1599B969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362C2-B7CA-4B27-AD99-9CDC152720EA}" type="datetimeFigureOut">
              <a:rPr lang="en-US" smtClean="0"/>
              <a:pPr/>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7E547-D545-4C0B-815C-7F1599B969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3362C2-B7CA-4B27-AD99-9CDC152720EA}"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7E547-D545-4C0B-815C-7F1599B969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3362C2-B7CA-4B27-AD99-9CDC152720EA}"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B17E547-D545-4C0B-815C-7F1599B9693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03362C2-B7CA-4B27-AD99-9CDC152720EA}" type="datetimeFigureOut">
              <a:rPr lang="en-US" smtClean="0"/>
              <a:pPr/>
              <a:t>5/3/2017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17E547-D545-4C0B-815C-7F1599B9693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ayiannakou@wdd.moa.gov.c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80728"/>
            <a:ext cx="7776864" cy="4320480"/>
          </a:xfrm>
        </p:spPr>
        <p:txBody>
          <a:bodyPr>
            <a:normAutofit fontScale="90000"/>
          </a:bodyPr>
          <a:lstStyle/>
          <a:p>
            <a:pPr algn="ctr"/>
            <a:r>
              <a:rPr lang="el-GR" sz="4000" dirty="0" smtClean="0"/>
              <a:t>Σταθμός επεξεργασίας βοθρολυμάτων και βιομηχανικών αποβλήτων </a:t>
            </a:r>
            <a:r>
              <a:rPr lang="en-US" sz="4000" dirty="0" smtClean="0"/>
              <a:t/>
            </a:r>
            <a:br>
              <a:rPr lang="en-US" sz="4000" dirty="0" smtClean="0"/>
            </a:br>
            <a:r>
              <a:rPr lang="el-GR" sz="4000" dirty="0" smtClean="0"/>
              <a:t>στην </a:t>
            </a:r>
            <a:r>
              <a:rPr lang="el-GR" sz="4000" dirty="0" smtClean="0"/>
              <a:t>περιοχή </a:t>
            </a:r>
            <a:r>
              <a:rPr lang="el-GR" sz="4000" dirty="0" err="1" smtClean="0"/>
              <a:t>Βατί</a:t>
            </a:r>
            <a:r>
              <a:rPr lang="el-GR" sz="4000" dirty="0" smtClean="0"/>
              <a:t>. </a:t>
            </a:r>
            <a:r>
              <a:rPr lang="en-US" sz="4000" dirty="0" smtClean="0"/>
              <a:t/>
            </a:r>
            <a:br>
              <a:rPr lang="en-US" sz="4000" dirty="0" smtClean="0"/>
            </a:br>
            <a:r>
              <a:rPr lang="el-GR" sz="4000" dirty="0" smtClean="0"/>
              <a:t>Καθορισμός </a:t>
            </a:r>
            <a:r>
              <a:rPr lang="el-GR" sz="4000" dirty="0" smtClean="0"/>
              <a:t>του ύψους των τελών επεξεργασίας λυμάτων </a:t>
            </a:r>
            <a:r>
              <a:rPr lang="el-GR" sz="4000" dirty="0" smtClean="0"/>
              <a:t/>
            </a:r>
            <a:br>
              <a:rPr lang="el-GR" sz="4000" dirty="0" smtClean="0"/>
            </a:br>
            <a:r>
              <a:rPr lang="el-GR" sz="4000" dirty="0"/>
              <a:t/>
            </a:r>
            <a:br>
              <a:rPr lang="el-GR" sz="4000" dirty="0"/>
            </a:br>
            <a:r>
              <a:rPr lang="el-GR" sz="3600" dirty="0" smtClean="0"/>
              <a:t>Ενημερωτική Ημερίδα</a:t>
            </a:r>
            <a:br>
              <a:rPr lang="el-GR" sz="3600" dirty="0" smtClean="0"/>
            </a:br>
            <a:r>
              <a:rPr lang="el-GR" sz="3600" dirty="0" smtClean="0"/>
              <a:t>4/5/2017</a:t>
            </a:r>
            <a:endParaRPr lang="en-US" sz="3600" dirty="0"/>
          </a:p>
        </p:txBody>
      </p:sp>
      <p:sp>
        <p:nvSpPr>
          <p:cNvPr id="3" name="Subtitle 2"/>
          <p:cNvSpPr>
            <a:spLocks noGrp="1"/>
          </p:cNvSpPr>
          <p:nvPr>
            <p:ph type="subTitle" idx="1"/>
          </p:nvPr>
        </p:nvSpPr>
        <p:spPr>
          <a:xfrm>
            <a:off x="1331640" y="4725144"/>
            <a:ext cx="7416824" cy="1824608"/>
          </a:xfrm>
        </p:spPr>
        <p:txBody>
          <a:bodyPr/>
          <a:lstStyle/>
          <a:p>
            <a:endParaRPr lang="el-GR" dirty="0" smtClean="0"/>
          </a:p>
          <a:p>
            <a:r>
              <a:rPr lang="el-GR" sz="2400" dirty="0" smtClean="0"/>
              <a:t>Αγγελική </a:t>
            </a:r>
            <a:r>
              <a:rPr lang="el-GR" sz="2400" dirty="0" err="1" smtClean="0"/>
              <a:t>Λάρκου</a:t>
            </a:r>
            <a:endParaRPr lang="el-GR" sz="2400" dirty="0" smtClean="0"/>
          </a:p>
          <a:p>
            <a:r>
              <a:rPr lang="el-GR" sz="2400" dirty="0" smtClean="0"/>
              <a:t>Υγειονομικός Μηχανικός</a:t>
            </a:r>
            <a:endParaRPr lang="el-GR" sz="2400" dirty="0"/>
          </a:p>
        </p:txBody>
      </p:sp>
      <p:pic>
        <p:nvPicPr>
          <p:cNvPr id="4" name="Picture 1" descr="C:\Users\akakoniti.WDDHQ10\Documents\BATI\WDD_logo_Final.jpg"/>
          <p:cNvPicPr>
            <a:picLocks noChangeAspect="1" noChangeArrowheads="1"/>
          </p:cNvPicPr>
          <p:nvPr/>
        </p:nvPicPr>
        <p:blipFill>
          <a:blip r:embed="rId2" cstate="print"/>
          <a:srcRect/>
          <a:stretch>
            <a:fillRect/>
          </a:stretch>
        </p:blipFill>
        <p:spPr bwMode="auto">
          <a:xfrm>
            <a:off x="100911" y="70949"/>
            <a:ext cx="1158721" cy="837771"/>
          </a:xfrm>
          <a:prstGeom prst="rect">
            <a:avLst/>
          </a:prstGeom>
          <a:noFill/>
        </p:spPr>
      </p:pic>
      <p:pic>
        <p:nvPicPr>
          <p:cNvPr id="5" name="Picture 2" descr="C:\Users\akakoniti.WDDHQ10\Documents\BATI\Logo_Vati_en.jpg"/>
          <p:cNvPicPr>
            <a:picLocks noChangeAspect="1" noChangeArrowheads="1"/>
          </p:cNvPicPr>
          <p:nvPr/>
        </p:nvPicPr>
        <p:blipFill>
          <a:blip r:embed="rId3" cstate="print"/>
          <a:srcRect/>
          <a:stretch>
            <a:fillRect/>
          </a:stretch>
        </p:blipFill>
        <p:spPr bwMode="auto">
          <a:xfrm>
            <a:off x="6876256" y="68318"/>
            <a:ext cx="2209056" cy="84040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 name="Content Placeholder 4"/>
          <p:cNvPicPr>
            <a:picLocks noGrp="1" noChangeAspect="1"/>
          </p:cNvPicPr>
          <p:nvPr>
            <p:ph idx="1"/>
          </p:nvPr>
        </p:nvPicPr>
        <p:blipFill>
          <a:blip r:embed="rId2"/>
          <a:stretch>
            <a:fillRect/>
          </a:stretch>
        </p:blipFill>
        <p:spPr>
          <a:xfrm>
            <a:off x="179512" y="2060848"/>
            <a:ext cx="8478752" cy="3384376"/>
          </a:xfrm>
          <a:prstGeom prst="rect">
            <a:avLst/>
          </a:prstGeom>
        </p:spPr>
      </p:pic>
    </p:spTree>
    <p:extLst>
      <p:ext uri="{BB962C8B-B14F-4D97-AF65-F5344CB8AC3E}">
        <p14:creationId xmlns:p14="http://schemas.microsoft.com/office/powerpoint/2010/main" val="237559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92500" lnSpcReduction="20000"/>
          </a:bodyPr>
          <a:lstStyle/>
          <a:p>
            <a:r>
              <a:rPr lang="el-GR" dirty="0"/>
              <a:t>Το κόστος των κεφαλαιουχικών και άλλων δαπανών καταμερίστηκε στις διάφορες διεργασίες τόσο βάσει της ποσότητας όσο και των ποιοτικών χαρακτηριστικών των διάφορων κατηγοριών αποβλήτων. </a:t>
            </a:r>
            <a:endParaRPr lang="en-US" dirty="0" smtClean="0"/>
          </a:p>
          <a:p>
            <a:pPr marL="0" indent="0">
              <a:buNone/>
            </a:pPr>
            <a:endParaRPr lang="en-US" dirty="0" smtClean="0"/>
          </a:p>
          <a:p>
            <a:pPr marL="0" indent="0">
              <a:buNone/>
            </a:pPr>
            <a:r>
              <a:rPr lang="el-GR" dirty="0" smtClean="0"/>
              <a:t>Η </a:t>
            </a:r>
            <a:r>
              <a:rPr lang="el-GR" dirty="0"/>
              <a:t>μεθοδολογία που ακολουθήθηκε ήταν η εξής: </a:t>
            </a:r>
            <a:endParaRPr lang="en-US" dirty="0" smtClean="0"/>
          </a:p>
          <a:p>
            <a:r>
              <a:rPr lang="el-GR" dirty="0" smtClean="0"/>
              <a:t>Συγκέντρωση </a:t>
            </a:r>
            <a:r>
              <a:rPr lang="el-GR" dirty="0"/>
              <a:t>στοιχείων και πληροφοριών από το ΤΑΥ σχετικά με</a:t>
            </a:r>
            <a:r>
              <a:rPr lang="el-GR" dirty="0" smtClean="0"/>
              <a:t>:</a:t>
            </a:r>
            <a:endParaRPr lang="en-US" dirty="0" smtClean="0"/>
          </a:p>
          <a:p>
            <a:pPr marL="0" indent="0">
              <a:buNone/>
            </a:pPr>
            <a:r>
              <a:rPr lang="en-US" dirty="0" smtClean="0"/>
              <a:t>         </a:t>
            </a:r>
            <a:r>
              <a:rPr lang="el-GR" dirty="0" smtClean="0"/>
              <a:t>Τα χαρακτηριστικά του Σταθμού,</a:t>
            </a:r>
            <a:endParaRPr lang="en-US" dirty="0" smtClean="0"/>
          </a:p>
          <a:p>
            <a:pPr marL="0" indent="0">
              <a:buNone/>
            </a:pPr>
            <a:r>
              <a:rPr lang="el-GR" dirty="0" smtClean="0"/>
              <a:t> </a:t>
            </a:r>
            <a:r>
              <a:rPr lang="en-US" dirty="0" smtClean="0"/>
              <a:t>       </a:t>
            </a:r>
            <a:r>
              <a:rPr lang="el-GR" dirty="0" smtClean="0"/>
              <a:t> </a:t>
            </a:r>
            <a:r>
              <a:rPr lang="el-GR" dirty="0"/>
              <a:t>Τις διεργασίες που επιτελούνται στο Σταθμό, </a:t>
            </a:r>
            <a:endParaRPr lang="en-US" dirty="0" smtClean="0"/>
          </a:p>
          <a:p>
            <a:pPr marL="0" indent="0">
              <a:buNone/>
            </a:pPr>
            <a:r>
              <a:rPr lang="en-US" dirty="0" smtClean="0"/>
              <a:t>        </a:t>
            </a:r>
            <a:r>
              <a:rPr lang="el-GR" dirty="0" smtClean="0"/>
              <a:t> </a:t>
            </a:r>
            <a:r>
              <a:rPr lang="el-GR" dirty="0"/>
              <a:t>Το κόστος έργων πολιτικής μηχανικής και </a:t>
            </a:r>
            <a:endParaRPr lang="en-US" dirty="0" smtClean="0"/>
          </a:p>
          <a:p>
            <a:pPr marL="0" indent="0">
              <a:buNone/>
            </a:pPr>
            <a:r>
              <a:rPr lang="en-US" dirty="0"/>
              <a:t> </a:t>
            </a:r>
            <a:r>
              <a:rPr lang="en-US" dirty="0" smtClean="0"/>
              <a:t>         </a:t>
            </a:r>
            <a:r>
              <a:rPr lang="el-GR" dirty="0" smtClean="0"/>
              <a:t>ηλεκτρομηχανολογικού </a:t>
            </a:r>
            <a:r>
              <a:rPr lang="el-GR" dirty="0"/>
              <a:t>εξοπλισμού, </a:t>
            </a:r>
            <a:r>
              <a:rPr lang="el-GR" dirty="0" smtClean="0"/>
              <a:t>και</a:t>
            </a:r>
            <a:endParaRPr lang="en-US" dirty="0" smtClean="0"/>
          </a:p>
        </p:txBody>
      </p:sp>
    </p:spTree>
    <p:extLst>
      <p:ext uri="{BB962C8B-B14F-4D97-AF65-F5344CB8AC3E}">
        <p14:creationId xmlns:p14="http://schemas.microsoft.com/office/powerpoint/2010/main" val="229178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lvl="0">
              <a:buClr>
                <a:srgbClr val="0BD0D9"/>
              </a:buClr>
            </a:pPr>
            <a:r>
              <a:rPr lang="el-GR" sz="2400" dirty="0">
                <a:solidFill>
                  <a:prstClr val="black"/>
                </a:solidFill>
              </a:rPr>
              <a:t>Τις λειτουργικές δαπάνες βάσει του συμβολαίου λειτουργίας καθώς επίσης και άλλων, άμεσα συνυφασμένων, εξόδων.</a:t>
            </a:r>
            <a:endParaRPr lang="en-US" sz="2400" dirty="0">
              <a:solidFill>
                <a:prstClr val="black"/>
              </a:solidFill>
            </a:endParaRPr>
          </a:p>
          <a:p>
            <a:pPr lvl="0">
              <a:buClr>
                <a:srgbClr val="0BD0D9"/>
              </a:buClr>
            </a:pPr>
            <a:r>
              <a:rPr lang="el-GR" sz="2400" dirty="0" smtClean="0">
                <a:solidFill>
                  <a:prstClr val="black"/>
                </a:solidFill>
              </a:rPr>
              <a:t>Καταμερισμός </a:t>
            </a:r>
            <a:r>
              <a:rPr lang="el-GR" sz="2400" dirty="0">
                <a:solidFill>
                  <a:prstClr val="black"/>
                </a:solidFill>
              </a:rPr>
              <a:t>του κόστους κεφαλαιουχικών δαπανών καθώς επίσης και των άλλων δαπανών στις διάφορες διεργασίες βάσει τόσο της ποσότητας επεξεργασίας αλλά επίσης βάσει των ποιοτικών χαρακτηριστικών των αποβλήτων (όπου αυτό απαιτείτο). </a:t>
            </a:r>
            <a:endParaRPr lang="en-US" sz="2400" dirty="0">
              <a:solidFill>
                <a:prstClr val="black"/>
              </a:solidFill>
            </a:endParaRPr>
          </a:p>
          <a:p>
            <a:pPr lvl="0">
              <a:buClr>
                <a:srgbClr val="0BD0D9"/>
              </a:buClr>
            </a:pPr>
            <a:r>
              <a:rPr lang="el-GR" sz="2400" dirty="0" smtClean="0">
                <a:solidFill>
                  <a:prstClr val="black"/>
                </a:solidFill>
              </a:rPr>
              <a:t> </a:t>
            </a:r>
            <a:r>
              <a:rPr lang="el-GR" sz="2400" dirty="0">
                <a:solidFill>
                  <a:prstClr val="black"/>
                </a:solidFill>
              </a:rPr>
              <a:t>Το συμβόλαιο λειτουργίας αφορά περίοδο 10 ετών και τα τέλη θα αναθεωρούνται με τα δεδομένα κάθε νέου συμβολαίου λειτουργίας.</a:t>
            </a:r>
          </a:p>
          <a:p>
            <a:endParaRPr lang="el-GR" dirty="0"/>
          </a:p>
        </p:txBody>
      </p:sp>
    </p:spTree>
    <p:extLst>
      <p:ext uri="{BB962C8B-B14F-4D97-AF65-F5344CB8AC3E}">
        <p14:creationId xmlns:p14="http://schemas.microsoft.com/office/powerpoint/2010/main" val="100230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stretch>
            <a:fillRect/>
          </a:stretch>
        </p:blipFill>
        <p:spPr>
          <a:xfrm>
            <a:off x="1115616" y="1847089"/>
            <a:ext cx="7272807" cy="3526128"/>
          </a:xfrm>
          <a:prstGeom prst="rect">
            <a:avLst/>
          </a:prstGeom>
        </p:spPr>
      </p:pic>
    </p:spTree>
    <p:extLst>
      <p:ext uri="{BB962C8B-B14F-4D97-AF65-F5344CB8AC3E}">
        <p14:creationId xmlns:p14="http://schemas.microsoft.com/office/powerpoint/2010/main" val="134357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Σημαντικές Παραδοχές</a:t>
            </a:r>
            <a:endParaRPr lang="en-US" dirty="0"/>
          </a:p>
        </p:txBody>
      </p:sp>
      <p:sp>
        <p:nvSpPr>
          <p:cNvPr id="3" name="Content Placeholder 2"/>
          <p:cNvSpPr>
            <a:spLocks noGrp="1"/>
          </p:cNvSpPr>
          <p:nvPr>
            <p:ph idx="1"/>
          </p:nvPr>
        </p:nvSpPr>
        <p:spPr/>
        <p:txBody>
          <a:bodyPr>
            <a:normAutofit/>
          </a:bodyPr>
          <a:lstStyle/>
          <a:p>
            <a:r>
              <a:rPr lang="el-GR" dirty="0" smtClean="0"/>
              <a:t>Ο Σταθμός είναι υπό κατασκευή και το Συμβόλαιο που έχει υπογραφεί αφορά τόσο το σχεδιασμό και την κατασκευή όσο και </a:t>
            </a:r>
            <a:r>
              <a:rPr lang="el-GR" dirty="0" smtClean="0"/>
              <a:t>την </a:t>
            </a:r>
            <a:r>
              <a:rPr lang="el-GR" dirty="0" smtClean="0"/>
              <a:t>περίοδο λειτουργίας και συντήρησης του σταθμού για διάστημα 10 ετών </a:t>
            </a:r>
          </a:p>
          <a:p>
            <a:endParaRPr lang="el-GR" dirty="0" smtClean="0"/>
          </a:p>
          <a:p>
            <a:r>
              <a:rPr lang="el-GR" dirty="0" smtClean="0"/>
              <a:t>Το </a:t>
            </a:r>
            <a:r>
              <a:rPr lang="el-GR" dirty="0"/>
              <a:t>συμβόλαιο λειτουργίας αφορά περίοδο 10 ετών και τα τέλη θα αναθεωρούνται </a:t>
            </a:r>
            <a:r>
              <a:rPr lang="el-GR" dirty="0" smtClean="0"/>
              <a:t>με τα </a:t>
            </a:r>
            <a:r>
              <a:rPr lang="el-GR" dirty="0"/>
              <a:t>δεδομένα κάθε νέου συμβολαίου λειτουργίας.</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l-GR" dirty="0" smtClean="0"/>
              <a:t>Σημαντικές Παραδοχές</a:t>
            </a:r>
            <a:endParaRPr lang="en-US" dirty="0"/>
          </a:p>
        </p:txBody>
      </p:sp>
      <p:sp>
        <p:nvSpPr>
          <p:cNvPr id="3" name="Content Placeholder 2"/>
          <p:cNvSpPr>
            <a:spLocks noGrp="1"/>
          </p:cNvSpPr>
          <p:nvPr>
            <p:ph idx="1"/>
          </p:nvPr>
        </p:nvSpPr>
        <p:spPr>
          <a:xfrm>
            <a:off x="251520" y="1412776"/>
            <a:ext cx="8640960" cy="5184576"/>
          </a:xfrm>
        </p:spPr>
        <p:txBody>
          <a:bodyPr>
            <a:normAutofit lnSpcReduction="10000"/>
          </a:bodyPr>
          <a:lstStyle/>
          <a:p>
            <a:r>
              <a:rPr lang="el-GR" dirty="0" smtClean="0"/>
              <a:t>Από τα δελτία ποσοτήτων του Συμβολαίου κατανεμήθηκε το κόστος κεφαλαιουχικών και άλλων  δαπανών  σε κόστος </a:t>
            </a:r>
            <a:r>
              <a:rPr lang="el-GR" dirty="0"/>
              <a:t>έργων πολιτικής μηχανικής και </a:t>
            </a:r>
            <a:r>
              <a:rPr lang="el-GR" dirty="0" smtClean="0"/>
              <a:t>ηλεκτρομηχανολογικού εξοπλισμού</a:t>
            </a:r>
          </a:p>
          <a:p>
            <a:endParaRPr lang="el-GR" dirty="0" smtClean="0"/>
          </a:p>
          <a:p>
            <a:r>
              <a:rPr lang="el-GR" dirty="0" smtClean="0"/>
              <a:t>Επίσης από τα δελτία ποσοτήτων του Συμβολαίου κατανεμήθηκε το κόστος κεφαλαιουχικών και άλλων  δαπανών στα διάφορα στάδια της επεξεργασίας / τμήματα της εγκατάστασης με στόχο να υπάρχει διάκριση μεταξύ αυτών που σχετίζονται καθαρά με την ποσότητα (π.χ. παραλαβή </a:t>
            </a:r>
            <a:r>
              <a:rPr lang="el-GR" dirty="0" err="1" smtClean="0"/>
              <a:t>βοθρολυμάτων</a:t>
            </a:r>
            <a:r>
              <a:rPr lang="el-GR" dirty="0" smtClean="0"/>
              <a:t>, κτίριο διοίκησης κλπ) και αυτών που σχετίζονται τόσο με την ποσότητα όσο και με την ποιότητα (π.χ. δευτεροβάθμια επεξεργασία)</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lvl="0">
              <a:buClr>
                <a:srgbClr val="0BD0D9"/>
              </a:buClr>
            </a:pPr>
            <a:r>
              <a:rPr lang="el-GR" sz="2400" dirty="0">
                <a:solidFill>
                  <a:prstClr val="black"/>
                </a:solidFill>
                <a:latin typeface="Arial" panose="020B0604020202020204" pitchFamily="34" charset="0"/>
                <a:cs typeface="Arial" panose="020B0604020202020204" pitchFamily="34" charset="0"/>
              </a:rPr>
              <a:t>Ως ποιοτικό χαρακτηριστικό, χρησιμοποιήθηκε το χημικώς απαιτούμενο οξυγόνο («COD») ως καταλληλότερη βάση καταμερισμού για το λόγο ότι ο Σταθμός επεξεργάζεται βιομηχανικά απόβλητα. Απόβλητα με μεγάλο ρυπαντικό φορτίο, όπως αυτό εκφράζεται με το COD, θα έχουν μεγαλύτερο καταμερισμό κόστους. Οι διεργασίες αυτές είναι οι εξής:</a:t>
            </a:r>
          </a:p>
          <a:p>
            <a:pPr lvl="1">
              <a:buClr>
                <a:srgbClr val="0F6FC6"/>
              </a:buClr>
            </a:pPr>
            <a:r>
              <a:rPr lang="el-GR" dirty="0">
                <a:solidFill>
                  <a:prstClr val="black"/>
                </a:solidFill>
                <a:latin typeface="Arial" panose="020B0604020202020204" pitchFamily="34" charset="0"/>
                <a:cs typeface="Arial" panose="020B0604020202020204" pitchFamily="34" charset="0"/>
              </a:rPr>
              <a:t>Μονάδα επίπλευσης,</a:t>
            </a:r>
          </a:p>
          <a:p>
            <a:pPr lvl="1">
              <a:buClr>
                <a:srgbClr val="0F6FC6"/>
              </a:buClr>
            </a:pPr>
            <a:r>
              <a:rPr lang="el-GR" dirty="0">
                <a:solidFill>
                  <a:prstClr val="black"/>
                </a:solidFill>
                <a:latin typeface="Arial" panose="020B0604020202020204" pitchFamily="34" charset="0"/>
                <a:cs typeface="Arial" panose="020B0604020202020204" pitchFamily="34" charset="0"/>
              </a:rPr>
              <a:t>Δευτεροβάθμια και τριτοβάθμια επεξεργασία, και</a:t>
            </a:r>
          </a:p>
          <a:p>
            <a:pPr lvl="1">
              <a:buClr>
                <a:srgbClr val="0F6FC6"/>
              </a:buClr>
            </a:pPr>
            <a:r>
              <a:rPr lang="el-GR" dirty="0">
                <a:solidFill>
                  <a:prstClr val="black"/>
                </a:solidFill>
                <a:latin typeface="Arial" panose="020B0604020202020204" pitchFamily="34" charset="0"/>
                <a:cs typeface="Arial" panose="020B0604020202020204" pitchFamily="34" charset="0"/>
              </a:rPr>
              <a:t>Επεξεργασία λάσπης.</a:t>
            </a:r>
          </a:p>
          <a:p>
            <a:endParaRPr lang="el-GR" dirty="0"/>
          </a:p>
        </p:txBody>
      </p:sp>
    </p:spTree>
    <p:extLst>
      <p:ext uri="{BB962C8B-B14F-4D97-AF65-F5344CB8AC3E}">
        <p14:creationId xmlns:p14="http://schemas.microsoft.com/office/powerpoint/2010/main" val="231924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stretch>
            <a:fillRect/>
          </a:stretch>
        </p:blipFill>
        <p:spPr>
          <a:xfrm>
            <a:off x="395536" y="1988840"/>
            <a:ext cx="8291264" cy="3960440"/>
          </a:xfrm>
          <a:prstGeom prst="rect">
            <a:avLst/>
          </a:prstGeom>
        </p:spPr>
      </p:pic>
    </p:spTree>
    <p:extLst>
      <p:ext uri="{BB962C8B-B14F-4D97-AF65-F5344CB8AC3E}">
        <p14:creationId xmlns:p14="http://schemas.microsoft.com/office/powerpoint/2010/main" val="187727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a:latin typeface="Arial" panose="020B0604020202020204" pitchFamily="34" charset="0"/>
                <a:cs typeface="Arial" panose="020B0604020202020204" pitchFamily="34" charset="0"/>
              </a:rPr>
              <a:t>Το </a:t>
            </a:r>
            <a:r>
              <a:rPr lang="el-GR" dirty="0" err="1">
                <a:latin typeface="Arial" panose="020B0604020202020204" pitchFamily="34" charset="0"/>
                <a:cs typeface="Arial" panose="020B0604020202020204" pitchFamily="34" charset="0"/>
              </a:rPr>
              <a:t>αναπόσβεστο</a:t>
            </a:r>
            <a:r>
              <a:rPr lang="el-GR" dirty="0">
                <a:latin typeface="Arial" panose="020B0604020202020204" pitchFamily="34" charset="0"/>
                <a:cs typeface="Arial" panose="020B0604020202020204" pitchFamily="34" charset="0"/>
              </a:rPr>
              <a:t> κόστος των κεφαλαιουχικών δαπανών καταμερίστηκε στις διεργασίες που σχετίζονται με την ποσότητα επεξεργασίας αλλά και στις διεργασίες που σχετίζονται τόσο με την ποσότητα όσο και με την ποιότητα. Το κόστος για κάθε κατηγορία αποβλήτου αποτελεί το σύνολο του κόστους των διεργασιών που σχετίζονται με την επεξεργασία του. </a:t>
            </a:r>
          </a:p>
        </p:txBody>
      </p:sp>
    </p:spTree>
    <p:extLst>
      <p:ext uri="{BB962C8B-B14F-4D97-AF65-F5344CB8AC3E}">
        <p14:creationId xmlns:p14="http://schemas.microsoft.com/office/powerpoint/2010/main" val="365927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147248" cy="1082384"/>
          </a:xfrm>
        </p:spPr>
        <p:txBody>
          <a:bodyPr>
            <a:normAutofit fontScale="90000"/>
          </a:bodyPr>
          <a:lstStyle/>
          <a:p>
            <a:r>
              <a:rPr lang="el-GR" dirty="0" smtClean="0">
                <a:latin typeface="Arial" panose="020B0604020202020204" pitchFamily="34" charset="0"/>
                <a:cs typeface="Arial" panose="020B0604020202020204" pitchFamily="34" charset="0"/>
              </a:rPr>
              <a:t/>
            </a:r>
            <a:br>
              <a:rPr lang="el-GR" dirty="0" smtClean="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
            </a:r>
            <a:br>
              <a:rPr lang="el-GR" dirty="0">
                <a:latin typeface="Arial" panose="020B0604020202020204" pitchFamily="34" charset="0"/>
                <a:cs typeface="Arial" panose="020B0604020202020204" pitchFamily="34" charset="0"/>
              </a:rPr>
            </a:br>
            <a:r>
              <a:rPr lang="el-GR" dirty="0" smtClean="0">
                <a:latin typeface="Arial" panose="020B0604020202020204" pitchFamily="34" charset="0"/>
                <a:cs typeface="Arial" panose="020B0604020202020204" pitchFamily="34" charset="0"/>
              </a:rPr>
              <a:t/>
            </a:r>
            <a:br>
              <a:rPr lang="el-GR" dirty="0" smtClean="0">
                <a:latin typeface="Arial" panose="020B0604020202020204" pitchFamily="34" charset="0"/>
                <a:cs typeface="Arial" panose="020B0604020202020204" pitchFamily="34" charset="0"/>
              </a:rPr>
            </a:br>
            <a:r>
              <a:rPr lang="el-GR" sz="4400" dirty="0" smtClean="0">
                <a:latin typeface="Arial" panose="020B0604020202020204" pitchFamily="34" charset="0"/>
                <a:cs typeface="Arial" panose="020B0604020202020204" pitchFamily="34" charset="0"/>
              </a:rPr>
              <a:t>Καταμερισμός </a:t>
            </a:r>
            <a:r>
              <a:rPr lang="el-GR" sz="4400" dirty="0">
                <a:latin typeface="Arial" panose="020B0604020202020204" pitchFamily="34" charset="0"/>
                <a:cs typeface="Arial" panose="020B0604020202020204" pitchFamily="34" charset="0"/>
              </a:rPr>
              <a:t>κόστους</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l-GR" sz="4400" dirty="0"/>
          </a:p>
        </p:txBody>
      </p:sp>
      <p:sp>
        <p:nvSpPr>
          <p:cNvPr id="3" name="Content Placeholder 2"/>
          <p:cNvSpPr>
            <a:spLocks noGrp="1"/>
          </p:cNvSpPr>
          <p:nvPr>
            <p:ph idx="1"/>
          </p:nvPr>
        </p:nvSpPr>
        <p:spPr/>
        <p:txBody>
          <a:bodyPr>
            <a:normAutofit/>
          </a:bodyPr>
          <a:lstStyle/>
          <a:p>
            <a:r>
              <a:rPr lang="el-GR" dirty="0" smtClean="0">
                <a:latin typeface="Arial" panose="020B0604020202020204" pitchFamily="34" charset="0"/>
                <a:cs typeface="Arial" panose="020B0604020202020204" pitchFamily="34" charset="0"/>
              </a:rPr>
              <a:t>Το </a:t>
            </a:r>
            <a:r>
              <a:rPr lang="el-GR" dirty="0">
                <a:latin typeface="Arial" panose="020B0604020202020204" pitchFamily="34" charset="0"/>
                <a:cs typeface="Arial" panose="020B0604020202020204" pitchFamily="34" charset="0"/>
              </a:rPr>
              <a:t>αρχικό κόστος επιμερίστηκε στις διάφορες κατηγορίες αποβλήτων βάσει των ποσοτήτων και ποιοτικών χαρακτηριστικών σχεδιασμού του Σταθμού. </a:t>
            </a:r>
            <a:endParaRPr lang="en-US"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Πρέπει </a:t>
            </a:r>
            <a:r>
              <a:rPr lang="el-GR" dirty="0">
                <a:latin typeface="Arial" panose="020B0604020202020204" pitchFamily="34" charset="0"/>
                <a:cs typeface="Arial" panose="020B0604020202020204" pitchFamily="34" charset="0"/>
              </a:rPr>
              <a:t>να σημειωθεί ότι δεν είναι διαθέσιμες οι αγοραίες (</a:t>
            </a:r>
            <a:r>
              <a:rPr lang="el-GR" dirty="0" err="1">
                <a:latin typeface="Arial" panose="020B0604020202020204" pitchFamily="34" charset="0"/>
                <a:cs typeface="Arial" panose="020B0604020202020204" pitchFamily="34" charset="0"/>
              </a:rPr>
              <a:t>quoted</a:t>
            </a:r>
            <a:r>
              <a:rPr lang="el-GR" dirty="0">
                <a:latin typeface="Arial" panose="020B0604020202020204" pitchFamily="34" charset="0"/>
                <a:cs typeface="Arial" panose="020B0604020202020204" pitchFamily="34" charset="0"/>
              </a:rPr>
              <a:t>) αποδόσεις ομολόγων διάρκειας λήξης μεγαλύτερης των 9 ετών. </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10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smtClean="0"/>
              <a:t>Σύμβαση: Παροχή υπηρεσιών ενός οικονομικού φορέα για την ετοιμασία μελέτης καθορισμού του ύψους των τελών επεξεργασίας λυμάτων στο σταθμό επεξεργασίας λυμάτων στο </a:t>
            </a:r>
            <a:r>
              <a:rPr lang="el-GR" dirty="0" err="1" smtClean="0"/>
              <a:t>Βατί</a:t>
            </a:r>
            <a:r>
              <a:rPr lang="el-GR" dirty="0" smtClean="0"/>
              <a:t>.</a:t>
            </a:r>
          </a:p>
          <a:p>
            <a:r>
              <a:rPr lang="el-GR" dirty="0" smtClean="0"/>
              <a:t>Υπογραφή Σύμβασης: 6/6/2016</a:t>
            </a:r>
          </a:p>
          <a:p>
            <a:r>
              <a:rPr lang="el-GR" dirty="0" smtClean="0"/>
              <a:t>Αναθέτουσα Αρχή: Τμήμα Αναπτύξεως Υδάτων</a:t>
            </a:r>
          </a:p>
          <a:p>
            <a:r>
              <a:rPr lang="el-GR" dirty="0" smtClean="0"/>
              <a:t>Ανάδοχος:  </a:t>
            </a:r>
            <a:r>
              <a:rPr lang="en-US" dirty="0" smtClean="0"/>
              <a:t>Deloitte </a:t>
            </a:r>
            <a:r>
              <a:rPr lang="en-US" dirty="0" smtClean="0"/>
              <a:t>Limited</a:t>
            </a:r>
          </a:p>
          <a:p>
            <a:r>
              <a:rPr lang="el-GR" dirty="0" smtClean="0"/>
              <a:t>Χρηματοδότηση του Έργου</a:t>
            </a:r>
            <a:r>
              <a:rPr lang="el-GR" dirty="0" smtClean="0"/>
              <a:t> εξολοκλήρου από την Κυπριακή Δημοκρατία</a:t>
            </a:r>
            <a:endParaRPr lang="el-GR" dirty="0"/>
          </a:p>
        </p:txBody>
      </p:sp>
    </p:spTree>
    <p:extLst>
      <p:ext uri="{BB962C8B-B14F-4D97-AF65-F5344CB8AC3E}">
        <p14:creationId xmlns:p14="http://schemas.microsoft.com/office/powerpoint/2010/main" val="1787989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lvl="0" indent="0">
              <a:buClr>
                <a:srgbClr val="0BD0D9"/>
              </a:buClr>
              <a:buNone/>
            </a:pPr>
            <a:r>
              <a:rPr lang="el-GR" sz="2800" dirty="0">
                <a:solidFill>
                  <a:prstClr val="black"/>
                </a:solidFill>
                <a:latin typeface="Arial" panose="020B0604020202020204" pitchFamily="34" charset="0"/>
                <a:cs typeface="Arial" panose="020B0604020202020204" pitchFamily="34" charset="0"/>
              </a:rPr>
              <a:t>Ως εκ τούτου, χρησιμοποιήθηκαν οι εκτιμήσεις για αποδόσεις ομολόγων 15 και 20 ετών που υπολογίστηκαν βάσει προβλεπόμενων δεικτών πληθωρισμού και των σχετικών συμβάσεων ανταλλαγής κινδύνου αθέτησης (CDS </a:t>
            </a:r>
            <a:r>
              <a:rPr lang="el-GR" sz="2800" dirty="0" err="1">
                <a:solidFill>
                  <a:prstClr val="black"/>
                </a:solidFill>
                <a:latin typeface="Arial" panose="020B0604020202020204" pitchFamily="34" charset="0"/>
                <a:cs typeface="Arial" panose="020B0604020202020204" pitchFamily="34" charset="0"/>
              </a:rPr>
              <a:t>spreads</a:t>
            </a:r>
            <a:r>
              <a:rPr lang="el-GR" sz="2800" dirty="0">
                <a:solidFill>
                  <a:prstClr val="black"/>
                </a:solidFill>
                <a:latin typeface="Arial" panose="020B0604020202020204" pitchFamily="34" charset="0"/>
                <a:cs typeface="Arial" panose="020B0604020202020204" pitchFamily="34" charset="0"/>
              </a:rPr>
              <a:t>). </a:t>
            </a:r>
            <a:endParaRPr lang="en-US" sz="2800" dirty="0">
              <a:solidFill>
                <a:prstClr val="black"/>
              </a:solidFill>
              <a:latin typeface="Arial" panose="020B0604020202020204" pitchFamily="34" charset="0"/>
              <a:cs typeface="Arial" panose="020B0604020202020204" pitchFamily="34" charset="0"/>
            </a:endParaRPr>
          </a:p>
          <a:p>
            <a:pPr marL="0" lvl="0" indent="0">
              <a:buClr>
                <a:srgbClr val="0BD0D9"/>
              </a:buClr>
              <a:buNone/>
            </a:pPr>
            <a:r>
              <a:rPr lang="el-GR" sz="2800" dirty="0">
                <a:solidFill>
                  <a:prstClr val="black"/>
                </a:solidFill>
                <a:latin typeface="Arial" panose="020B0604020202020204" pitchFamily="34" charset="0"/>
                <a:cs typeface="Arial" panose="020B0604020202020204" pitchFamily="34" charset="0"/>
              </a:rPr>
              <a:t>• Για τις φόρμουλες που χρησιμοποιήθηκαν για τον υπολογισμό του κόστους </a:t>
            </a:r>
            <a:r>
              <a:rPr lang="el-GR" sz="2800" dirty="0" smtClean="0">
                <a:solidFill>
                  <a:prstClr val="black"/>
                </a:solidFill>
                <a:latin typeface="Arial" panose="020B0604020202020204" pitchFamily="34" charset="0"/>
                <a:cs typeface="Arial" panose="020B0604020202020204" pitchFamily="34" charset="0"/>
              </a:rPr>
              <a:t>αποπληρωμής. </a:t>
            </a:r>
            <a:endParaRPr lang="el-GR" sz="2800" dirty="0">
              <a:solidFill>
                <a:prstClr val="black"/>
              </a:solidFill>
              <a:latin typeface="Arial" panose="020B0604020202020204" pitchFamily="34" charset="0"/>
              <a:cs typeface="Arial" panose="020B0604020202020204" pitchFamily="34" charset="0"/>
            </a:endParaRPr>
          </a:p>
          <a:p>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352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lnSpcReduction="10000"/>
          </a:bodyPr>
          <a:lstStyle/>
          <a:p>
            <a:r>
              <a:rPr lang="el-GR" dirty="0"/>
              <a:t>Έργα πολιτικής μηχανικής </a:t>
            </a:r>
            <a:endParaRPr lang="en-US" dirty="0" smtClean="0"/>
          </a:p>
          <a:p>
            <a:r>
              <a:rPr lang="el-GR" dirty="0" smtClean="0"/>
              <a:t> </a:t>
            </a:r>
            <a:r>
              <a:rPr lang="el-GR" dirty="0"/>
              <a:t>Η χρήσιμη ζωή των έργων πολιτικής μηχανικής βασίστηκε σε μια περίοδο 20 ετών, υπόθεση η οποία είναι γενικώς αποδεκτή για έργα αυτού του τύπου</a:t>
            </a:r>
            <a:r>
              <a:rPr lang="el-GR" dirty="0" smtClean="0"/>
              <a:t>.</a:t>
            </a:r>
            <a:endParaRPr lang="en-US" dirty="0" smtClean="0"/>
          </a:p>
          <a:p>
            <a:r>
              <a:rPr lang="el-GR" dirty="0" smtClean="0"/>
              <a:t>Στο </a:t>
            </a:r>
            <a:r>
              <a:rPr lang="el-GR" dirty="0"/>
              <a:t>κόστος έχει συνυπολογιστεί και συμπεριλαμβάνεται ένα επιπλέον κόστος €277.350 για τα εξής: </a:t>
            </a:r>
            <a:endParaRPr lang="en-US" dirty="0" smtClean="0"/>
          </a:p>
          <a:p>
            <a:r>
              <a:rPr lang="el-GR" dirty="0" smtClean="0"/>
              <a:t>€</a:t>
            </a:r>
            <a:r>
              <a:rPr lang="el-GR" dirty="0"/>
              <a:t>200.000 για τις ζημιές που αιτείται ο εργολάβος λόγω καθυστερήσεων, και </a:t>
            </a:r>
            <a:endParaRPr lang="en-US" dirty="0" smtClean="0"/>
          </a:p>
          <a:p>
            <a:r>
              <a:rPr lang="el-GR" dirty="0" smtClean="0"/>
              <a:t>€</a:t>
            </a:r>
            <a:r>
              <a:rPr lang="el-GR" dirty="0"/>
              <a:t>77.350 σχετικά με τη σύνδεση του Σταθμού με το δίκτυο ηλεκτρισμού, νερού και τηλεπικοινωνιών.</a:t>
            </a:r>
          </a:p>
          <a:p>
            <a:endParaRPr lang="el-GR" dirty="0"/>
          </a:p>
        </p:txBody>
      </p:sp>
    </p:spTree>
    <p:extLst>
      <p:ext uri="{BB962C8B-B14F-4D97-AF65-F5344CB8AC3E}">
        <p14:creationId xmlns:p14="http://schemas.microsoft.com/office/powerpoint/2010/main" val="251981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a:latin typeface="Arial" panose="020B0604020202020204" pitchFamily="34" charset="0"/>
                <a:cs typeface="Arial" panose="020B0604020202020204" pitchFamily="34" charset="0"/>
              </a:rPr>
              <a:t>Ηλεκτρομηχανολογικός εξοπλισμός </a:t>
            </a:r>
            <a:endParaRPr lang="en-US"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Η χρήσιμη ζωή του ηλεκτρομηχανολογικού εξοπλισμού βασίστηκε σε μια περίοδο 15 ετών, υπόθεση η οποία είναι γενικώς αποδεκτή για έργα αυτού του τύπου.</a:t>
            </a:r>
          </a:p>
        </p:txBody>
      </p:sp>
    </p:spTree>
    <p:extLst>
      <p:ext uri="{BB962C8B-B14F-4D97-AF65-F5344CB8AC3E}">
        <p14:creationId xmlns:p14="http://schemas.microsoft.com/office/powerpoint/2010/main" val="2772277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stretch>
            <a:fillRect/>
          </a:stretch>
        </p:blipFill>
        <p:spPr>
          <a:xfrm>
            <a:off x="568122" y="1847088"/>
            <a:ext cx="8118678" cy="4534239"/>
          </a:xfrm>
          <a:prstGeom prst="rect">
            <a:avLst/>
          </a:prstGeom>
        </p:spPr>
      </p:pic>
    </p:spTree>
    <p:extLst>
      <p:ext uri="{BB962C8B-B14F-4D97-AF65-F5344CB8AC3E}">
        <p14:creationId xmlns:p14="http://schemas.microsoft.com/office/powerpoint/2010/main" val="179170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stretch>
            <a:fillRect/>
          </a:stretch>
        </p:blipFill>
        <p:spPr>
          <a:xfrm>
            <a:off x="683569" y="1916832"/>
            <a:ext cx="8003232" cy="3528391"/>
          </a:xfrm>
          <a:prstGeom prst="rect">
            <a:avLst/>
          </a:prstGeom>
        </p:spPr>
      </p:pic>
    </p:spTree>
    <p:extLst>
      <p:ext uri="{BB962C8B-B14F-4D97-AF65-F5344CB8AC3E}">
        <p14:creationId xmlns:p14="http://schemas.microsoft.com/office/powerpoint/2010/main" val="134972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stretch>
            <a:fillRect/>
          </a:stretch>
        </p:blipFill>
        <p:spPr>
          <a:xfrm>
            <a:off x="611560" y="1847088"/>
            <a:ext cx="8075239" cy="3526128"/>
          </a:xfrm>
          <a:prstGeom prst="rect">
            <a:avLst/>
          </a:prstGeom>
        </p:spPr>
      </p:pic>
    </p:spTree>
    <p:extLst>
      <p:ext uri="{BB962C8B-B14F-4D97-AF65-F5344CB8AC3E}">
        <p14:creationId xmlns:p14="http://schemas.microsoft.com/office/powerpoint/2010/main" val="1234655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584176"/>
          </a:xfrm>
        </p:spPr>
        <p:txBody>
          <a:bodyPr>
            <a:normAutofit fontScale="90000"/>
          </a:bodyPr>
          <a:lstStyle/>
          <a:p>
            <a:pPr marL="274320" lvl="0" indent="-274320">
              <a:spcBef>
                <a:spcPct val="20000"/>
              </a:spcBef>
            </a:pPr>
            <a:r>
              <a:rPr lang="en-US" sz="2600" dirty="0" smtClean="0">
                <a:solidFill>
                  <a:prstClr val="black"/>
                </a:solidFill>
                <a:latin typeface="Constantia"/>
                <a:ea typeface="+mn-ea"/>
                <a:cs typeface="+mn-cs"/>
              </a:rPr>
              <a:t/>
            </a:r>
            <a:br>
              <a:rPr lang="en-US" sz="2600" dirty="0" smtClean="0">
                <a:solidFill>
                  <a:prstClr val="black"/>
                </a:solidFill>
                <a:latin typeface="Constantia"/>
                <a:ea typeface="+mn-ea"/>
                <a:cs typeface="+mn-cs"/>
              </a:rPr>
            </a:br>
            <a:r>
              <a:rPr lang="en-US" sz="2600" dirty="0" smtClean="0">
                <a:solidFill>
                  <a:prstClr val="black"/>
                </a:solidFill>
                <a:latin typeface="Constantia"/>
                <a:ea typeface="+mn-ea"/>
                <a:cs typeface="+mn-cs"/>
              </a:rPr>
              <a:t/>
            </a:r>
            <a:br>
              <a:rPr lang="en-US" sz="2600" dirty="0" smtClean="0">
                <a:solidFill>
                  <a:prstClr val="black"/>
                </a:solidFill>
                <a:latin typeface="Constantia"/>
                <a:ea typeface="+mn-ea"/>
                <a:cs typeface="+mn-cs"/>
              </a:rPr>
            </a:br>
            <a:r>
              <a:rPr lang="en-US" sz="2600" dirty="0">
                <a:solidFill>
                  <a:prstClr val="black"/>
                </a:solidFill>
                <a:latin typeface="Constantia"/>
                <a:ea typeface="+mn-ea"/>
                <a:cs typeface="+mn-cs"/>
              </a:rPr>
              <a:t/>
            </a:r>
            <a:br>
              <a:rPr lang="en-US" sz="2600" dirty="0">
                <a:solidFill>
                  <a:prstClr val="black"/>
                </a:solidFill>
                <a:latin typeface="Constantia"/>
                <a:ea typeface="+mn-ea"/>
                <a:cs typeface="+mn-cs"/>
              </a:rPr>
            </a:br>
            <a:r>
              <a:rPr lang="en-US" sz="2600" dirty="0" smtClean="0">
                <a:solidFill>
                  <a:prstClr val="black"/>
                </a:solidFill>
                <a:latin typeface="Constantia"/>
                <a:ea typeface="+mn-ea"/>
                <a:cs typeface="+mn-cs"/>
              </a:rPr>
              <a:t/>
            </a:r>
            <a:br>
              <a:rPr lang="en-US" sz="2600" dirty="0" smtClean="0">
                <a:solidFill>
                  <a:prstClr val="black"/>
                </a:solidFill>
                <a:latin typeface="Constantia"/>
                <a:ea typeface="+mn-ea"/>
                <a:cs typeface="+mn-cs"/>
              </a:rPr>
            </a:br>
            <a:r>
              <a:rPr lang="en-US" sz="2600" dirty="0">
                <a:solidFill>
                  <a:prstClr val="black"/>
                </a:solidFill>
                <a:latin typeface="Constantia"/>
                <a:ea typeface="+mn-ea"/>
                <a:cs typeface="+mn-cs"/>
              </a:rPr>
              <a:t/>
            </a:r>
            <a:br>
              <a:rPr lang="en-US" sz="2600" dirty="0">
                <a:solidFill>
                  <a:prstClr val="black"/>
                </a:solidFill>
                <a:latin typeface="Constantia"/>
                <a:ea typeface="+mn-ea"/>
                <a:cs typeface="+mn-cs"/>
              </a:rPr>
            </a:br>
            <a:r>
              <a:rPr lang="en-US" sz="2600" dirty="0" smtClean="0">
                <a:solidFill>
                  <a:prstClr val="black"/>
                </a:solidFill>
                <a:latin typeface="Constantia"/>
                <a:ea typeface="+mn-ea"/>
                <a:cs typeface="+mn-cs"/>
              </a:rPr>
              <a:t/>
            </a:r>
            <a:br>
              <a:rPr lang="en-US" sz="2600" dirty="0" smtClean="0">
                <a:solidFill>
                  <a:prstClr val="black"/>
                </a:solidFill>
                <a:latin typeface="Constantia"/>
                <a:ea typeface="+mn-ea"/>
                <a:cs typeface="+mn-cs"/>
              </a:rPr>
            </a:br>
            <a:r>
              <a:rPr lang="el-GR" sz="2600" dirty="0" smtClean="0">
                <a:solidFill>
                  <a:prstClr val="black"/>
                </a:solidFill>
                <a:latin typeface="Constantia"/>
                <a:ea typeface="+mn-ea"/>
                <a:cs typeface="+mn-cs"/>
              </a:rPr>
              <a:t>Η </a:t>
            </a:r>
            <a:r>
              <a:rPr lang="el-GR" sz="2600" dirty="0">
                <a:solidFill>
                  <a:prstClr val="black"/>
                </a:solidFill>
                <a:latin typeface="Constantia"/>
                <a:ea typeface="+mn-ea"/>
                <a:cs typeface="+mn-cs"/>
              </a:rPr>
              <a:t>διαδικασία υπολογισμού του κόστους επεξεργασίας ανά κατηγορία αποβλήτου έγινε με βάση τις ποσότητες σχεδιασμού.</a:t>
            </a:r>
            <a:br>
              <a:rPr lang="el-GR" sz="2600" dirty="0">
                <a:solidFill>
                  <a:prstClr val="black"/>
                </a:solidFill>
                <a:latin typeface="Constantia"/>
                <a:ea typeface="+mn-ea"/>
                <a:cs typeface="+mn-cs"/>
              </a:rPr>
            </a:br>
            <a:endParaRPr lang="el-GR" dirty="0"/>
          </a:p>
        </p:txBody>
      </p:sp>
      <p:pic>
        <p:nvPicPr>
          <p:cNvPr id="4" name="Content Placeholder 3"/>
          <p:cNvPicPr>
            <a:picLocks noGrp="1" noChangeAspect="1"/>
          </p:cNvPicPr>
          <p:nvPr>
            <p:ph idx="1"/>
          </p:nvPr>
        </p:nvPicPr>
        <p:blipFill>
          <a:blip r:embed="rId2"/>
          <a:stretch>
            <a:fillRect/>
          </a:stretch>
        </p:blipFill>
        <p:spPr>
          <a:xfrm>
            <a:off x="971600" y="1844824"/>
            <a:ext cx="7128792" cy="3672408"/>
          </a:xfrm>
          <a:prstGeom prst="rect">
            <a:avLst/>
          </a:prstGeom>
        </p:spPr>
      </p:pic>
    </p:spTree>
    <p:extLst>
      <p:ext uri="{BB962C8B-B14F-4D97-AF65-F5344CB8AC3E}">
        <p14:creationId xmlns:p14="http://schemas.microsoft.com/office/powerpoint/2010/main" val="3877608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Ανάλυση κόστους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l-GR" dirty="0" smtClean="0">
                <a:latin typeface="Arial" panose="020B0604020202020204" pitchFamily="34" charset="0"/>
                <a:cs typeface="Arial" panose="020B0604020202020204" pitchFamily="34" charset="0"/>
              </a:rPr>
              <a:t>Η </a:t>
            </a:r>
            <a:r>
              <a:rPr lang="el-GR" dirty="0">
                <a:latin typeface="Arial" panose="020B0604020202020204" pitchFamily="34" charset="0"/>
                <a:cs typeface="Arial" panose="020B0604020202020204" pitchFamily="34" charset="0"/>
              </a:rPr>
              <a:t>ανάλυση του κόστους επεξεργασίας καθώς επίσης και τα προτεινόμενα τέλη ανά κατηγορία αποβλήτου παρουσιάζονται στον Πίνακα 5. </a:t>
            </a:r>
            <a:endParaRPr lang="en-US"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Η ανάλυση κόστους έγινε βάσει των ποσοτήτων σχεδιασμού. </a:t>
            </a:r>
            <a:r>
              <a:rPr lang="en-US" dirty="0" smtClean="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Αν </a:t>
            </a:r>
            <a:r>
              <a:rPr lang="el-GR" dirty="0">
                <a:latin typeface="Arial" panose="020B0604020202020204" pitchFamily="34" charset="0"/>
                <a:cs typeface="Arial" panose="020B0604020202020204" pitchFamily="34" charset="0"/>
              </a:rPr>
              <a:t>ο Σταθμός υπολειτουργεί, είναι πιθανόν τα υπολογιζόμενα τέλη να αδυνατούν να καλύψουν το κόστος.</a:t>
            </a:r>
          </a:p>
          <a:p>
            <a:endParaRPr lang="el-GR" dirty="0"/>
          </a:p>
        </p:txBody>
      </p:sp>
    </p:spTree>
    <p:extLst>
      <p:ext uri="{BB962C8B-B14F-4D97-AF65-F5344CB8AC3E}">
        <p14:creationId xmlns:p14="http://schemas.microsoft.com/office/powerpoint/2010/main" val="3204297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Δημόσια διαβούλευση</a:t>
            </a:r>
            <a:endParaRPr lang="en-US" dirty="0"/>
          </a:p>
        </p:txBody>
      </p:sp>
      <p:sp>
        <p:nvSpPr>
          <p:cNvPr id="3" name="Content Placeholder 2"/>
          <p:cNvSpPr>
            <a:spLocks noGrp="1"/>
          </p:cNvSpPr>
          <p:nvPr>
            <p:ph idx="1"/>
          </p:nvPr>
        </p:nvSpPr>
        <p:spPr/>
        <p:txBody>
          <a:bodyPr>
            <a:normAutofit lnSpcReduction="10000"/>
          </a:bodyPr>
          <a:lstStyle/>
          <a:p>
            <a:r>
              <a:rPr lang="el-GR" dirty="0" smtClean="0">
                <a:latin typeface="Arial" panose="020B0604020202020204" pitchFamily="34" charset="0"/>
                <a:cs typeface="Arial" panose="020B0604020202020204" pitchFamily="34" charset="0"/>
              </a:rPr>
              <a:t>Το </a:t>
            </a:r>
            <a:r>
              <a:rPr lang="el-GR" dirty="0">
                <a:latin typeface="Arial" panose="020B0604020202020204" pitchFamily="34" charset="0"/>
                <a:cs typeface="Arial" panose="020B0604020202020204" pitchFamily="34" charset="0"/>
              </a:rPr>
              <a:t>τελικό προσχέδιο της μελέτης μαζί με συγκεκριμένο έντυπο υποβολής σχολίων αναρτήθηκε για σκοπούς δημόσιας διαβούλευσης στην ιστοσελίδα του Τμήματος στις 23 Σεπτεμβρίου 2016. </a:t>
            </a:r>
            <a:endParaRPr lang="en-US"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Στις 4 Οκτωβρίου 2016 πραγματοποιήθηκε παρουσίαση του τελικού προσχεδίου της μελέτης σε εκπροσώπους διαφόρων οργανισμών και κυβερνητικών τμημάτων κατά τη διάρκεια της οποίας συζητήθηκαν τόσο η μεθοδολογία και τα αποτελέσματα καθώς επίσης απαντήθηκαν ερωτήσεις και απορίες των παρευρισκόμενων. </a:t>
            </a:r>
            <a:endParaRPr lang="en-US" dirty="0" smtClean="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153086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lvl="0">
              <a:buClr>
                <a:srgbClr val="0BD0D9"/>
              </a:buClr>
            </a:pPr>
            <a:r>
              <a:rPr lang="el-GR" sz="2800" dirty="0">
                <a:solidFill>
                  <a:prstClr val="black"/>
                </a:solidFill>
              </a:rPr>
              <a:t>Η δημόσια διαβούλευση έληξε στις 21 Οκτωβρίου 2016 και τα σχόλια που κατατέθηκαν, καθώς επίσης και το πώς αυτά έχουν ενσωματωθεί </a:t>
            </a:r>
            <a:r>
              <a:rPr lang="el-GR" sz="2800" dirty="0" smtClean="0">
                <a:solidFill>
                  <a:prstClr val="black"/>
                </a:solidFill>
              </a:rPr>
              <a:t>στην </a:t>
            </a:r>
            <a:r>
              <a:rPr lang="el-GR" sz="2800" dirty="0">
                <a:solidFill>
                  <a:prstClr val="black"/>
                </a:solidFill>
              </a:rPr>
              <a:t>τελική έκδοση της </a:t>
            </a:r>
            <a:r>
              <a:rPr lang="el-GR" sz="2800" dirty="0" smtClean="0">
                <a:solidFill>
                  <a:prstClr val="black"/>
                </a:solidFill>
              </a:rPr>
              <a:t>μελέτης.</a:t>
            </a:r>
            <a:endParaRPr lang="el-GR" sz="2800" dirty="0">
              <a:solidFill>
                <a:prstClr val="black"/>
              </a:solidFill>
            </a:endParaRPr>
          </a:p>
          <a:p>
            <a:endParaRPr lang="el-GR" dirty="0"/>
          </a:p>
        </p:txBody>
      </p:sp>
    </p:spTree>
    <p:extLst>
      <p:ext uri="{BB962C8B-B14F-4D97-AF65-F5344CB8AC3E}">
        <p14:creationId xmlns:p14="http://schemas.microsoft.com/office/powerpoint/2010/main" val="365018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80728"/>
            <a:ext cx="7704856" cy="4247317"/>
          </a:xfrm>
          <a:prstGeom prst="rect">
            <a:avLst/>
          </a:prstGeom>
        </p:spPr>
        <p:txBody>
          <a:bodyPr wrap="square">
            <a:spAutoFit/>
          </a:bodyPr>
          <a:lstStyle/>
          <a:p>
            <a:pPr algn="just">
              <a:lnSpc>
                <a:spcPct val="150000"/>
              </a:lnSpc>
              <a:spcAft>
                <a:spcPts val="0"/>
              </a:spcAft>
            </a:pPr>
            <a:r>
              <a:rPr lang="el-GR" sz="2000" dirty="0">
                <a:latin typeface="Arial" panose="020B0604020202020204" pitchFamily="34" charset="0"/>
                <a:ea typeface="Calibri" panose="020F0502020204030204" pitchFamily="34" charset="0"/>
              </a:rPr>
              <a:t>Σε αυτό το πλαίσιο το Τμήμα Αναπτύξεως Υδάτων </a:t>
            </a:r>
            <a:r>
              <a:rPr lang="el-GR" sz="2000" dirty="0" smtClean="0">
                <a:latin typeface="Arial" panose="020B0604020202020204" pitchFamily="34" charset="0"/>
                <a:ea typeface="Calibri" panose="020F0502020204030204" pitchFamily="34" charset="0"/>
              </a:rPr>
              <a:t>είχε </a:t>
            </a:r>
            <a:r>
              <a:rPr lang="el-GR" sz="2000" dirty="0">
                <a:latin typeface="Arial" panose="020B0604020202020204" pitchFamily="34" charset="0"/>
                <a:ea typeface="Calibri" panose="020F0502020204030204" pitchFamily="34" charset="0"/>
              </a:rPr>
              <a:t>προχωρήσει στην ανάθεση Σύμβασης στην εταιρεία </a:t>
            </a:r>
            <a:r>
              <a:rPr lang="en-US" sz="2000" dirty="0">
                <a:latin typeface="Arial" panose="020B0604020202020204" pitchFamily="34" charset="0"/>
                <a:ea typeface="Calibri" panose="020F0502020204030204" pitchFamily="34" charset="0"/>
              </a:rPr>
              <a:t>Deloitte Ltd</a:t>
            </a:r>
            <a:r>
              <a:rPr lang="el-GR" sz="2000" dirty="0">
                <a:latin typeface="Arial" panose="020B0604020202020204" pitchFamily="34" charset="0"/>
                <a:ea typeface="Calibri" panose="020F0502020204030204" pitchFamily="34" charset="0"/>
              </a:rPr>
              <a:t>  με στόχο την ετοιμασία </a:t>
            </a:r>
            <a:r>
              <a:rPr lang="el-GR" sz="2000" dirty="0" smtClean="0">
                <a:latin typeface="Arial" panose="020B0604020202020204" pitchFamily="34" charset="0"/>
                <a:ea typeface="Calibri" panose="020F0502020204030204" pitchFamily="34" charset="0"/>
              </a:rPr>
              <a:t>μελέτης </a:t>
            </a:r>
            <a:r>
              <a:rPr lang="el-GR" sz="2000" dirty="0">
                <a:latin typeface="Arial" panose="020B0604020202020204" pitchFamily="34" charset="0"/>
                <a:ea typeface="Calibri" panose="020F0502020204030204" pitchFamily="34" charset="0"/>
              </a:rPr>
              <a:t>για τον </a:t>
            </a:r>
            <a:r>
              <a:rPr lang="el-GR" sz="2000" dirty="0" smtClean="0">
                <a:latin typeface="Arial" panose="020B0604020202020204" pitchFamily="34" charset="0"/>
                <a:ea typeface="Calibri" panose="020F0502020204030204" pitchFamily="34" charset="0"/>
              </a:rPr>
              <a:t>καθορισμό </a:t>
            </a:r>
            <a:r>
              <a:rPr lang="el-GR" sz="2000" dirty="0">
                <a:latin typeface="Arial" panose="020B0604020202020204" pitchFamily="34" charset="0"/>
                <a:ea typeface="Calibri" panose="020F0502020204030204" pitchFamily="34" charset="0"/>
              </a:rPr>
              <a:t>του ύψους των τελών επεξεργασίας </a:t>
            </a:r>
            <a:r>
              <a:rPr lang="el-GR" sz="2000" dirty="0" smtClean="0">
                <a:latin typeface="Arial" panose="020B0604020202020204" pitchFamily="34" charset="0"/>
                <a:ea typeface="Calibri" panose="020F0502020204030204" pitchFamily="34" charset="0"/>
              </a:rPr>
              <a:t>στον </a:t>
            </a:r>
            <a:r>
              <a:rPr lang="el-GR" sz="2000" dirty="0">
                <a:latin typeface="Arial" panose="020B0604020202020204" pitchFamily="34" charset="0"/>
                <a:ea typeface="Calibri" panose="020F0502020204030204" pitchFamily="34" charset="0"/>
              </a:rPr>
              <a:t>εν λόγω </a:t>
            </a:r>
            <a:r>
              <a:rPr lang="el-GR" sz="2000" dirty="0" smtClean="0">
                <a:latin typeface="Arial" panose="020B0604020202020204" pitchFamily="34" charset="0"/>
                <a:ea typeface="Calibri" panose="020F0502020204030204" pitchFamily="34" charset="0"/>
              </a:rPr>
              <a:t>σταθμό. Το αποτέλεσμα της μελέτης αυτής </a:t>
            </a:r>
            <a:r>
              <a:rPr lang="el-GR" sz="2000" dirty="0">
                <a:latin typeface="Arial" panose="020B0604020202020204" pitchFamily="34" charset="0"/>
                <a:ea typeface="Calibri" panose="020F0502020204030204" pitchFamily="34" charset="0"/>
              </a:rPr>
              <a:t>θα </a:t>
            </a:r>
            <a:r>
              <a:rPr lang="el-GR" sz="2000" dirty="0" smtClean="0">
                <a:latin typeface="Arial" panose="020B0604020202020204" pitchFamily="34" charset="0"/>
                <a:ea typeface="Calibri" panose="020F0502020204030204" pitchFamily="34" charset="0"/>
              </a:rPr>
              <a:t>περιληφθεί </a:t>
            </a:r>
            <a:r>
              <a:rPr lang="el-GR" sz="2000" dirty="0">
                <a:latin typeface="Arial" panose="020B0604020202020204" pitchFamily="34" charset="0"/>
                <a:ea typeface="Calibri" panose="020F0502020204030204" pitchFamily="34" charset="0"/>
              </a:rPr>
              <a:t>στα προσχέδια των Κανονιστικών Διοικητικών Πράξεων που θα ετοιμάσει το Τμήμα Αναπτύξεως Υδάτων για </a:t>
            </a:r>
            <a:r>
              <a:rPr lang="el-GR" sz="2000" dirty="0" smtClean="0">
                <a:latin typeface="Arial" panose="020B0604020202020204" pitchFamily="34" charset="0"/>
                <a:ea typeface="Calibri" panose="020F0502020204030204" pitchFamily="34" charset="0"/>
              </a:rPr>
              <a:t>το σταθμό </a:t>
            </a:r>
            <a:r>
              <a:rPr lang="el-GR" sz="2000" dirty="0">
                <a:latin typeface="Arial" panose="020B0604020202020204" pitchFamily="34" charset="0"/>
                <a:ea typeface="Calibri" panose="020F0502020204030204" pitchFamily="34" charset="0"/>
              </a:rPr>
              <a:t>με στόχο </a:t>
            </a:r>
            <a:r>
              <a:rPr lang="el-GR" sz="2000" dirty="0" smtClean="0">
                <a:latin typeface="Arial" panose="020B0604020202020204" pitchFamily="34" charset="0"/>
                <a:ea typeface="Calibri" panose="020F0502020204030204" pitchFamily="34" charset="0"/>
              </a:rPr>
              <a:t>αυτό </a:t>
            </a:r>
            <a:r>
              <a:rPr lang="el-GR" sz="2000" dirty="0">
                <a:latin typeface="Arial" panose="020B0604020202020204" pitchFamily="34" charset="0"/>
                <a:ea typeface="Calibri" panose="020F0502020204030204" pitchFamily="34" charset="0"/>
              </a:rPr>
              <a:t>να </a:t>
            </a:r>
            <a:r>
              <a:rPr lang="el-GR" sz="2000" dirty="0" smtClean="0">
                <a:latin typeface="Arial" panose="020B0604020202020204" pitchFamily="34" charset="0"/>
                <a:ea typeface="Calibri" panose="020F0502020204030204" pitchFamily="34" charset="0"/>
              </a:rPr>
              <a:t>προωθηθεί </a:t>
            </a:r>
            <a:r>
              <a:rPr lang="el-GR" sz="2000" dirty="0">
                <a:latin typeface="Arial" panose="020B0604020202020204" pitchFamily="34" charset="0"/>
                <a:ea typeface="Calibri" panose="020F0502020204030204" pitchFamily="34" charset="0"/>
              </a:rPr>
              <a:t>τελικά για ψήφιση στη Βουλή των Αντιπροσώπων. </a:t>
            </a:r>
            <a:r>
              <a:rPr lang="en-US" sz="2000" dirty="0">
                <a:latin typeface="Arial" panose="020B0604020202020204" pitchFamily="34" charset="0"/>
                <a:ea typeface="Calibri" panose="020F0502020204030204" pitchFamily="34" charset="0"/>
              </a:rPr>
              <a:t>Η </a:t>
            </a:r>
            <a:r>
              <a:rPr lang="en-US" sz="2000" dirty="0" err="1">
                <a:latin typeface="Arial" panose="020B0604020202020204" pitchFamily="34" charset="0"/>
                <a:ea typeface="Calibri" panose="020F0502020204030204" pitchFamily="34" charset="0"/>
              </a:rPr>
              <a:t>εν</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λόγω</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δι</a:t>
            </a:r>
            <a:r>
              <a:rPr lang="en-US" sz="2000" dirty="0">
                <a:latin typeface="Arial" panose="020B0604020202020204" pitchFamily="34" charset="0"/>
                <a:ea typeface="Calibri" panose="020F0502020204030204" pitchFamily="34" charset="0"/>
              </a:rPr>
              <a:t>αδικασία νομοθέτησης περιλαμβάνει: </a:t>
            </a:r>
            <a:endParaRPr lang="el-GR" sz="2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30380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Τέλη Βαθειάς Γωνιάς</a:t>
            </a:r>
            <a:endParaRPr lang="el-GR" dirty="0"/>
          </a:p>
        </p:txBody>
      </p:sp>
      <p:pic>
        <p:nvPicPr>
          <p:cNvPr id="4" name="Content Placeholder 3"/>
          <p:cNvPicPr>
            <a:picLocks noGrp="1" noChangeAspect="1"/>
          </p:cNvPicPr>
          <p:nvPr>
            <p:ph idx="1"/>
          </p:nvPr>
        </p:nvPicPr>
        <p:blipFill>
          <a:blip r:embed="rId2"/>
          <a:stretch>
            <a:fillRect/>
          </a:stretch>
        </p:blipFill>
        <p:spPr>
          <a:xfrm>
            <a:off x="539552" y="1935163"/>
            <a:ext cx="8147248" cy="4389437"/>
          </a:xfrm>
          <a:prstGeom prst="rect">
            <a:avLst/>
          </a:prstGeom>
        </p:spPr>
      </p:pic>
    </p:spTree>
    <p:extLst>
      <p:ext uri="{BB962C8B-B14F-4D97-AF65-F5344CB8AC3E}">
        <p14:creationId xmlns:p14="http://schemas.microsoft.com/office/powerpoint/2010/main" val="1436114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fontScale="70000" lnSpcReduction="20000"/>
          </a:bodyPr>
          <a:lstStyle/>
          <a:p>
            <a:pPr lvl="0">
              <a:buClr>
                <a:srgbClr val="0BD0D9"/>
              </a:buClr>
              <a:buNone/>
            </a:pPr>
            <a:r>
              <a:rPr lang="el-GR" sz="2200" dirty="0">
                <a:solidFill>
                  <a:prstClr val="black"/>
                </a:solidFill>
              </a:rPr>
              <a:t>Για περισσότερες πληροφορίες για το έργο μπορείτε να απευθύνεστε στην </a:t>
            </a:r>
            <a:r>
              <a:rPr lang="el-GR" sz="2200" b="1" dirty="0">
                <a:solidFill>
                  <a:prstClr val="black"/>
                </a:solidFill>
              </a:rPr>
              <a:t>Υπηρεσία Αποχετεύσεων και Ανακύκλωσης</a:t>
            </a:r>
          </a:p>
          <a:p>
            <a:pPr lvl="0">
              <a:buClr>
                <a:srgbClr val="0BD0D9"/>
              </a:buClr>
              <a:buNone/>
            </a:pPr>
            <a:r>
              <a:rPr lang="el-GR" sz="2200" dirty="0">
                <a:solidFill>
                  <a:prstClr val="black"/>
                </a:solidFill>
              </a:rPr>
              <a:t>  </a:t>
            </a:r>
          </a:p>
          <a:p>
            <a:pPr lvl="0">
              <a:buClr>
                <a:srgbClr val="0BD0D9"/>
              </a:buClr>
            </a:pPr>
            <a:r>
              <a:rPr lang="el-GR" sz="2200" b="1" dirty="0">
                <a:solidFill>
                  <a:prstClr val="black"/>
                </a:solidFill>
              </a:rPr>
              <a:t>Κα Λία Γεωργίου – Προϊστάμενης Υπηρεσίες</a:t>
            </a:r>
          </a:p>
          <a:p>
            <a:pPr lvl="0">
              <a:buClr>
                <a:srgbClr val="0BD0D9"/>
              </a:buClr>
              <a:buNone/>
            </a:pPr>
            <a:r>
              <a:rPr lang="el-GR" sz="2200" dirty="0">
                <a:solidFill>
                  <a:prstClr val="black"/>
                </a:solidFill>
              </a:rPr>
              <a:t>      Τηλέφωνο: 22 – 609 185</a:t>
            </a:r>
          </a:p>
          <a:p>
            <a:pPr lvl="0">
              <a:buClr>
                <a:srgbClr val="0BD0D9"/>
              </a:buClr>
              <a:buNone/>
            </a:pPr>
            <a:r>
              <a:rPr lang="el-GR" sz="2200" dirty="0">
                <a:solidFill>
                  <a:prstClr val="black"/>
                </a:solidFill>
              </a:rPr>
              <a:t>      Φαξ: 22 – 609 187</a:t>
            </a:r>
            <a:endParaRPr lang="en-US" sz="2200" dirty="0">
              <a:solidFill>
                <a:prstClr val="black"/>
              </a:solidFill>
            </a:endParaRPr>
          </a:p>
          <a:p>
            <a:pPr lvl="0">
              <a:buClr>
                <a:srgbClr val="0BD0D9"/>
              </a:buClr>
              <a:buNone/>
            </a:pPr>
            <a:r>
              <a:rPr lang="el-GR" sz="2200" dirty="0">
                <a:solidFill>
                  <a:prstClr val="black"/>
                </a:solidFill>
              </a:rPr>
              <a:t>      </a:t>
            </a:r>
            <a:r>
              <a:rPr lang="en-US" sz="2200" dirty="0">
                <a:solidFill>
                  <a:prstClr val="black"/>
                </a:solidFill>
              </a:rPr>
              <a:t>E-mail: lgeorgiou@wdd.moa.gov.cy</a:t>
            </a:r>
            <a:endParaRPr lang="el-GR" sz="2200" dirty="0">
              <a:solidFill>
                <a:prstClr val="black"/>
              </a:solidFill>
            </a:endParaRPr>
          </a:p>
          <a:p>
            <a:pPr lvl="0">
              <a:buClr>
                <a:srgbClr val="0BD0D9"/>
              </a:buClr>
              <a:buNone/>
            </a:pPr>
            <a:r>
              <a:rPr lang="el-GR" sz="2200" dirty="0">
                <a:solidFill>
                  <a:prstClr val="black"/>
                </a:solidFill>
              </a:rPr>
              <a:t> </a:t>
            </a:r>
          </a:p>
          <a:p>
            <a:pPr lvl="0">
              <a:buClr>
                <a:srgbClr val="0BD0D9"/>
              </a:buClr>
            </a:pPr>
            <a:r>
              <a:rPr lang="el-GR" sz="2200" b="1" dirty="0">
                <a:solidFill>
                  <a:prstClr val="black"/>
                </a:solidFill>
              </a:rPr>
              <a:t>Κα Αγγέλα </a:t>
            </a:r>
            <a:r>
              <a:rPr lang="el-GR" sz="2200" b="1" dirty="0" err="1">
                <a:solidFill>
                  <a:prstClr val="black"/>
                </a:solidFill>
              </a:rPr>
              <a:t>Λάρκου</a:t>
            </a:r>
            <a:r>
              <a:rPr lang="el-GR" sz="2200" b="1" dirty="0">
                <a:solidFill>
                  <a:prstClr val="black"/>
                </a:solidFill>
              </a:rPr>
              <a:t> – Υγειονομικός Μηχανικός</a:t>
            </a:r>
          </a:p>
          <a:p>
            <a:pPr lvl="0">
              <a:buClr>
                <a:srgbClr val="0BD0D9"/>
              </a:buClr>
              <a:buNone/>
            </a:pPr>
            <a:r>
              <a:rPr lang="el-GR" sz="2200" dirty="0">
                <a:solidFill>
                  <a:prstClr val="black"/>
                </a:solidFill>
              </a:rPr>
              <a:t>     Τηλέφωνο: 22 – 609 180</a:t>
            </a:r>
          </a:p>
          <a:p>
            <a:pPr lvl="0">
              <a:buClr>
                <a:srgbClr val="0BD0D9"/>
              </a:buClr>
              <a:buNone/>
            </a:pPr>
            <a:r>
              <a:rPr lang="el-GR" sz="2200" dirty="0">
                <a:solidFill>
                  <a:prstClr val="black"/>
                </a:solidFill>
              </a:rPr>
              <a:t>     Φαξ: 22 – 609 187</a:t>
            </a:r>
            <a:endParaRPr lang="en-US" sz="2200" dirty="0">
              <a:solidFill>
                <a:prstClr val="black"/>
              </a:solidFill>
            </a:endParaRPr>
          </a:p>
          <a:p>
            <a:pPr lvl="0">
              <a:buClr>
                <a:srgbClr val="0BD0D9"/>
              </a:buClr>
              <a:buNone/>
            </a:pPr>
            <a:r>
              <a:rPr lang="el-GR" sz="2200" dirty="0">
                <a:solidFill>
                  <a:prstClr val="black"/>
                </a:solidFill>
              </a:rPr>
              <a:t>     </a:t>
            </a:r>
            <a:r>
              <a:rPr lang="en-US" sz="2200" dirty="0">
                <a:solidFill>
                  <a:prstClr val="black"/>
                </a:solidFill>
              </a:rPr>
              <a:t>E-mail: ayiannakou@wdd.moa.gov.cy </a:t>
            </a:r>
            <a:endParaRPr lang="el-GR" sz="2200" dirty="0">
              <a:solidFill>
                <a:prstClr val="black"/>
              </a:solidFill>
            </a:endParaRPr>
          </a:p>
          <a:p>
            <a:pPr lvl="0">
              <a:buClr>
                <a:srgbClr val="0BD0D9"/>
              </a:buClr>
              <a:buNone/>
            </a:pPr>
            <a:endParaRPr lang="el-GR" sz="2200" dirty="0">
              <a:solidFill>
                <a:prstClr val="black"/>
              </a:solidFill>
            </a:endParaRPr>
          </a:p>
          <a:p>
            <a:pPr lvl="0">
              <a:buClr>
                <a:srgbClr val="0BD0D9"/>
              </a:buClr>
            </a:pPr>
            <a:r>
              <a:rPr lang="el-GR" sz="2200" b="1" dirty="0">
                <a:solidFill>
                  <a:prstClr val="black"/>
                </a:solidFill>
              </a:rPr>
              <a:t>Κα Άντρη </a:t>
            </a:r>
            <a:r>
              <a:rPr lang="el-GR" sz="2200" b="1" dirty="0" err="1">
                <a:solidFill>
                  <a:prstClr val="black"/>
                </a:solidFill>
              </a:rPr>
              <a:t>Κακονίτη</a:t>
            </a:r>
            <a:r>
              <a:rPr lang="el-GR" sz="2200" b="1" dirty="0">
                <a:solidFill>
                  <a:prstClr val="black"/>
                </a:solidFill>
              </a:rPr>
              <a:t> – Υγειονομικός Μηχανικός</a:t>
            </a:r>
          </a:p>
          <a:p>
            <a:pPr lvl="0">
              <a:buClr>
                <a:srgbClr val="0BD0D9"/>
              </a:buClr>
              <a:buNone/>
            </a:pPr>
            <a:r>
              <a:rPr lang="el-GR" sz="2200" dirty="0">
                <a:solidFill>
                  <a:prstClr val="black"/>
                </a:solidFill>
              </a:rPr>
              <a:t>     Τηλέφωνο: 22 – 609 190</a:t>
            </a:r>
          </a:p>
          <a:p>
            <a:pPr lvl="0">
              <a:buClr>
                <a:srgbClr val="0BD0D9"/>
              </a:buClr>
              <a:buNone/>
            </a:pPr>
            <a:r>
              <a:rPr lang="el-GR" sz="2200" dirty="0">
                <a:solidFill>
                  <a:prstClr val="black"/>
                </a:solidFill>
              </a:rPr>
              <a:t>     Φαξ: 22 – 609 187</a:t>
            </a:r>
            <a:endParaRPr lang="en-US" sz="2200" dirty="0">
              <a:solidFill>
                <a:prstClr val="black"/>
              </a:solidFill>
            </a:endParaRPr>
          </a:p>
          <a:p>
            <a:pPr lvl="0">
              <a:buClr>
                <a:srgbClr val="0BD0D9"/>
              </a:buClr>
              <a:buNone/>
            </a:pPr>
            <a:r>
              <a:rPr lang="el-GR" sz="2200" dirty="0">
                <a:solidFill>
                  <a:prstClr val="black"/>
                </a:solidFill>
              </a:rPr>
              <a:t>     </a:t>
            </a:r>
            <a:r>
              <a:rPr lang="en-US" sz="2200" dirty="0">
                <a:solidFill>
                  <a:prstClr val="black"/>
                </a:solidFill>
              </a:rPr>
              <a:t>E-mail: akakoniti@wdd.moa.gov.cy</a:t>
            </a:r>
            <a:r>
              <a:rPr lang="el-GR" sz="2200" dirty="0">
                <a:solidFill>
                  <a:prstClr val="black"/>
                </a:solidFill>
              </a:rPr>
              <a:t> </a:t>
            </a:r>
          </a:p>
        </p:txBody>
      </p:sp>
    </p:spTree>
    <p:extLst>
      <p:ext uri="{BB962C8B-B14F-4D97-AF65-F5344CB8AC3E}">
        <p14:creationId xmlns:p14="http://schemas.microsoft.com/office/powerpoint/2010/main" val="1584279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fontScale="85000" lnSpcReduction="20000"/>
          </a:bodyPr>
          <a:lstStyle/>
          <a:p>
            <a:pPr marL="0" indent="0" algn="ctr">
              <a:buNone/>
            </a:pPr>
            <a:endParaRPr lang="el-GR" dirty="0" smtClean="0"/>
          </a:p>
          <a:p>
            <a:pPr marL="0" indent="0" algn="ctr">
              <a:buNone/>
            </a:pPr>
            <a:endParaRPr lang="el-GR" dirty="0"/>
          </a:p>
          <a:p>
            <a:pPr marL="0" indent="0" algn="ctr">
              <a:buNone/>
            </a:pPr>
            <a:r>
              <a:rPr lang="el-GR" dirty="0" smtClean="0"/>
              <a:t>Ευχαριστώ για την προσοχή σας!!!</a:t>
            </a:r>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Αγγέλα </a:t>
            </a:r>
            <a:r>
              <a:rPr lang="el-GR" dirty="0" err="1" smtClean="0"/>
              <a:t>Λάρκου</a:t>
            </a:r>
            <a:endParaRPr lang="el-GR" dirty="0" smtClean="0"/>
          </a:p>
          <a:p>
            <a:pPr marL="0" indent="0">
              <a:buNone/>
            </a:pPr>
            <a:r>
              <a:rPr lang="el-GR" dirty="0" smtClean="0"/>
              <a:t>Υγειονομικός Μηχανικός</a:t>
            </a:r>
          </a:p>
          <a:p>
            <a:pPr marL="0" indent="0">
              <a:buNone/>
            </a:pPr>
            <a:endParaRPr lang="el-GR" dirty="0"/>
          </a:p>
          <a:p>
            <a:pPr marL="0" indent="0">
              <a:buNone/>
            </a:pPr>
            <a:r>
              <a:rPr lang="en-US" dirty="0" smtClean="0"/>
              <a:t>Email: </a:t>
            </a:r>
            <a:r>
              <a:rPr lang="en-US" dirty="0" smtClean="0">
                <a:hlinkClick r:id="rId2"/>
              </a:rPr>
              <a:t>ayiannakou@wdd.moa.gov.cy</a:t>
            </a:r>
            <a:endParaRPr lang="en-US" dirty="0" smtClean="0"/>
          </a:p>
          <a:p>
            <a:pPr marL="0" indent="0">
              <a:buNone/>
            </a:pPr>
            <a:endParaRPr lang="en-US" dirty="0"/>
          </a:p>
          <a:p>
            <a:pPr marL="0" indent="0">
              <a:buNone/>
            </a:pPr>
            <a:r>
              <a:rPr lang="el-GR" dirty="0" smtClean="0"/>
              <a:t>Τηλέφωνο: 22609180</a:t>
            </a:r>
            <a:endParaRPr lang="el-GR" dirty="0"/>
          </a:p>
        </p:txBody>
      </p:sp>
    </p:spTree>
    <p:extLst>
      <p:ext uri="{BB962C8B-B14F-4D97-AF65-F5344CB8AC3E}">
        <p14:creationId xmlns:p14="http://schemas.microsoft.com/office/powerpoint/2010/main" val="143804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4632"/>
          </a:xfrm>
        </p:spPr>
        <p:txBody>
          <a:bodyPr>
            <a:normAutofit fontScale="90000"/>
          </a:bodyPr>
          <a:lstStyle/>
          <a:p>
            <a:endParaRPr lang="el-GR" dirty="0"/>
          </a:p>
        </p:txBody>
      </p:sp>
      <p:sp>
        <p:nvSpPr>
          <p:cNvPr id="3" name="Content Placeholder 2"/>
          <p:cNvSpPr>
            <a:spLocks noGrp="1"/>
          </p:cNvSpPr>
          <p:nvPr>
            <p:ph idx="1"/>
          </p:nvPr>
        </p:nvSpPr>
        <p:spPr>
          <a:xfrm>
            <a:off x="539552" y="1268760"/>
            <a:ext cx="8229600" cy="4389120"/>
          </a:xfrm>
        </p:spPr>
        <p:txBody>
          <a:bodyPr>
            <a:normAutofit lnSpcReduction="10000"/>
          </a:bodyPr>
          <a:lstStyle/>
          <a:p>
            <a:pPr marL="342900" lvl="0" indent="-342900" algn="just">
              <a:lnSpc>
                <a:spcPct val="150000"/>
              </a:lnSpc>
              <a:spcBef>
                <a:spcPts val="0"/>
              </a:spcBef>
              <a:buClrTx/>
              <a:buSzTx/>
              <a:buFont typeface="+mj-lt"/>
              <a:buAutoNum type="romanLcPeriod"/>
            </a:pPr>
            <a:r>
              <a:rPr lang="el-GR" sz="2000" dirty="0">
                <a:solidFill>
                  <a:prstClr val="black"/>
                </a:solidFill>
                <a:latin typeface="Arial" panose="020B0604020202020204" pitchFamily="34" charset="0"/>
                <a:ea typeface="Calibri" panose="020F0502020204030204" pitchFamily="34" charset="0"/>
              </a:rPr>
              <a:t>την ετοιμασία μελέτης υπολογισμού των τελών, </a:t>
            </a:r>
            <a:endParaRPr lang="el-GR" sz="2000" dirty="0">
              <a:solidFill>
                <a:prstClr val="black"/>
              </a:solidFill>
              <a:latin typeface="Calibri" panose="020F0502020204030204" pitchFamily="34" charset="0"/>
              <a:ea typeface="Calibri" panose="020F0502020204030204" pitchFamily="34" charset="0"/>
            </a:endParaRPr>
          </a:p>
          <a:p>
            <a:pPr marL="342900" lvl="0" indent="-342900" algn="just">
              <a:lnSpc>
                <a:spcPct val="150000"/>
              </a:lnSpc>
              <a:spcBef>
                <a:spcPts val="0"/>
              </a:spcBef>
              <a:buClrTx/>
              <a:buSzTx/>
              <a:buFont typeface="+mj-lt"/>
              <a:buAutoNum type="romanLcPeriod"/>
            </a:pPr>
            <a:r>
              <a:rPr lang="el-GR" sz="2000" dirty="0">
                <a:solidFill>
                  <a:prstClr val="black"/>
                </a:solidFill>
                <a:latin typeface="Arial" panose="020B0604020202020204" pitchFamily="34" charset="0"/>
                <a:ea typeface="Calibri" panose="020F0502020204030204" pitchFamily="34" charset="0"/>
              </a:rPr>
              <a:t>την πραγματοποίηση δημόσιας διαβούλευσης με στόχο την αναθεώρηση των μελετών στη βάση των σχολίων και εισηγήσεων των ενδιαφερόμενων φορέων, </a:t>
            </a:r>
            <a:endParaRPr lang="el-GR" sz="2000" dirty="0">
              <a:solidFill>
                <a:prstClr val="black"/>
              </a:solidFill>
              <a:latin typeface="Calibri" panose="020F0502020204030204" pitchFamily="34" charset="0"/>
              <a:ea typeface="Calibri" panose="020F0502020204030204" pitchFamily="34" charset="0"/>
            </a:endParaRPr>
          </a:p>
          <a:p>
            <a:pPr marL="342900" lvl="0" indent="-342900" algn="just">
              <a:lnSpc>
                <a:spcPct val="150000"/>
              </a:lnSpc>
              <a:spcBef>
                <a:spcPts val="0"/>
              </a:spcBef>
              <a:buClrTx/>
              <a:buSzTx/>
              <a:buFont typeface="+mj-lt"/>
              <a:buAutoNum type="romanLcPeriod"/>
            </a:pPr>
            <a:r>
              <a:rPr lang="el-GR" sz="2000" dirty="0">
                <a:solidFill>
                  <a:prstClr val="black"/>
                </a:solidFill>
                <a:latin typeface="Arial" panose="020B0604020202020204" pitchFamily="34" charset="0"/>
                <a:ea typeface="Calibri" panose="020F0502020204030204" pitchFamily="34" charset="0"/>
              </a:rPr>
              <a:t>την υποβολή των τελικών μελετών στην τεχνική επιτροπή για τον καθορισμό και αναθεώρηση τελών που έχει συσταθεί με βάση τον περί του χρηματοοικονομικού ελέγχου της δημοκρατίας νόμο Ν.38(Ι)/2014.</a:t>
            </a:r>
            <a:endParaRPr lang="el-GR" sz="2000" dirty="0">
              <a:solidFill>
                <a:prstClr val="black"/>
              </a:solidFill>
              <a:latin typeface="Calibri" panose="020F0502020204030204" pitchFamily="34" charset="0"/>
              <a:ea typeface="Calibri" panose="020F0502020204030204" pitchFamily="34" charset="0"/>
            </a:endParaRPr>
          </a:p>
          <a:p>
            <a:pPr marL="342900" lvl="0" indent="-342900" algn="just">
              <a:lnSpc>
                <a:spcPct val="150000"/>
              </a:lnSpc>
              <a:spcBef>
                <a:spcPts val="0"/>
              </a:spcBef>
              <a:buClrTx/>
              <a:buSzTx/>
              <a:buFont typeface="+mj-lt"/>
              <a:buAutoNum type="romanLcPeriod"/>
            </a:pPr>
            <a:r>
              <a:rPr lang="el-GR" sz="2000" dirty="0">
                <a:solidFill>
                  <a:prstClr val="black"/>
                </a:solidFill>
                <a:latin typeface="Arial" panose="020B0604020202020204" pitchFamily="34" charset="0"/>
                <a:ea typeface="Calibri" panose="020F0502020204030204" pitchFamily="34" charset="0"/>
              </a:rPr>
              <a:t>την ετοιμασία ανάλυσης αντίκτυπου, </a:t>
            </a:r>
            <a:endParaRPr lang="el-GR" sz="2000" dirty="0">
              <a:solidFill>
                <a:prstClr val="black"/>
              </a:solidFill>
              <a:latin typeface="Calibri" panose="020F0502020204030204" pitchFamily="34" charset="0"/>
              <a:ea typeface="Calibri" panose="020F0502020204030204" pitchFamily="34" charset="0"/>
            </a:endParaRPr>
          </a:p>
          <a:p>
            <a:pPr marL="342900" lvl="0" indent="-342900" algn="just">
              <a:lnSpc>
                <a:spcPct val="150000"/>
              </a:lnSpc>
              <a:spcBef>
                <a:spcPts val="0"/>
              </a:spcBef>
              <a:buClrTx/>
              <a:buSzTx/>
              <a:buFont typeface="+mj-lt"/>
              <a:buAutoNum type="romanLcPeriod"/>
            </a:pPr>
            <a:r>
              <a:rPr lang="el-GR" sz="2000" dirty="0">
                <a:solidFill>
                  <a:prstClr val="black"/>
                </a:solidFill>
                <a:latin typeface="Arial" panose="020B0604020202020204" pitchFamily="34" charset="0"/>
                <a:ea typeface="Calibri" panose="020F0502020204030204" pitchFamily="34" charset="0"/>
              </a:rPr>
              <a:t>την ετοιμασία Κανονιστικών Διοικητικών Πράξεων, </a:t>
            </a:r>
            <a:endParaRPr lang="el-GR" sz="2000" dirty="0">
              <a:solidFill>
                <a:prstClr val="black"/>
              </a:solidFill>
              <a:latin typeface="Calibri" panose="020F0502020204030204" pitchFamily="34" charset="0"/>
              <a:ea typeface="Calibri" panose="020F0502020204030204" pitchFamily="34" charset="0"/>
            </a:endParaRPr>
          </a:p>
          <a:p>
            <a:endParaRPr lang="el-GR" dirty="0"/>
          </a:p>
        </p:txBody>
      </p:sp>
    </p:spTree>
    <p:extLst>
      <p:ext uri="{BB962C8B-B14F-4D97-AF65-F5344CB8AC3E}">
        <p14:creationId xmlns:p14="http://schemas.microsoft.com/office/powerpoint/2010/main" val="269756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514350" lvl="0" indent="-514350" algn="just">
              <a:lnSpc>
                <a:spcPct val="150000"/>
              </a:lnSpc>
              <a:spcBef>
                <a:spcPts val="0"/>
              </a:spcBef>
              <a:buClrTx/>
              <a:buSzTx/>
              <a:buAutoNum type="romanLcPeriod" startAt="6"/>
            </a:pPr>
            <a:r>
              <a:rPr lang="el-GR" sz="2000" dirty="0" smtClean="0">
                <a:solidFill>
                  <a:prstClr val="black"/>
                </a:solidFill>
                <a:latin typeface="Arial" panose="020B0604020202020204" pitchFamily="34" charset="0"/>
                <a:ea typeface="Calibri" panose="020F0502020204030204" pitchFamily="34" charset="0"/>
              </a:rPr>
              <a:t>την </a:t>
            </a:r>
            <a:r>
              <a:rPr lang="el-GR" sz="2000" dirty="0">
                <a:solidFill>
                  <a:prstClr val="black"/>
                </a:solidFill>
                <a:latin typeface="Arial" panose="020B0604020202020204" pitchFamily="34" charset="0"/>
                <a:ea typeface="Calibri" panose="020F0502020204030204" pitchFamily="34" charset="0"/>
              </a:rPr>
              <a:t>υποβολή τους στη Συμβουλευτική Επιτροπή </a:t>
            </a:r>
            <a:r>
              <a:rPr lang="el-GR" sz="2000" dirty="0" smtClean="0">
                <a:solidFill>
                  <a:prstClr val="black"/>
                </a:solidFill>
                <a:latin typeface="Arial" panose="020B0604020202020204" pitchFamily="34" charset="0"/>
                <a:ea typeface="Calibri" panose="020F0502020204030204" pitchFamily="34" charset="0"/>
              </a:rPr>
              <a:t>Διαχείρισης</a:t>
            </a:r>
            <a:endParaRPr lang="en-US" sz="2000" dirty="0" smtClean="0">
              <a:solidFill>
                <a:prstClr val="black"/>
              </a:solidFill>
              <a:latin typeface="Arial" panose="020B0604020202020204" pitchFamily="34" charset="0"/>
              <a:ea typeface="Calibri" panose="020F0502020204030204" pitchFamily="34" charset="0"/>
            </a:endParaRPr>
          </a:p>
          <a:p>
            <a:pPr marL="0" lvl="0" indent="0" algn="just">
              <a:lnSpc>
                <a:spcPct val="150000"/>
              </a:lnSpc>
              <a:spcBef>
                <a:spcPts val="0"/>
              </a:spcBef>
              <a:buClrTx/>
              <a:buSzTx/>
              <a:buNone/>
            </a:pPr>
            <a:r>
              <a:rPr lang="en-US" sz="2000" dirty="0">
                <a:solidFill>
                  <a:prstClr val="black"/>
                </a:solidFill>
                <a:latin typeface="Arial" panose="020B0604020202020204" pitchFamily="34" charset="0"/>
                <a:ea typeface="Calibri" panose="020F0502020204030204" pitchFamily="34" charset="0"/>
              </a:rPr>
              <a:t> </a:t>
            </a:r>
            <a:r>
              <a:rPr lang="en-US" sz="2000" dirty="0" smtClean="0">
                <a:solidFill>
                  <a:prstClr val="black"/>
                </a:solidFill>
                <a:latin typeface="Arial" panose="020B0604020202020204" pitchFamily="34" charset="0"/>
                <a:ea typeface="Calibri" panose="020F0502020204030204" pitchFamily="34" charset="0"/>
              </a:rPr>
              <a:t>      </a:t>
            </a:r>
            <a:r>
              <a:rPr lang="el-GR" sz="2000" dirty="0" smtClean="0">
                <a:solidFill>
                  <a:prstClr val="black"/>
                </a:solidFill>
                <a:latin typeface="Arial" panose="020B0604020202020204" pitchFamily="34" charset="0"/>
                <a:ea typeface="Calibri" panose="020F0502020204030204" pitchFamily="34" charset="0"/>
              </a:rPr>
              <a:t> </a:t>
            </a:r>
            <a:r>
              <a:rPr lang="el-GR" sz="2000" dirty="0">
                <a:solidFill>
                  <a:prstClr val="black"/>
                </a:solidFill>
                <a:latin typeface="Arial" panose="020B0604020202020204" pitchFamily="34" charset="0"/>
                <a:ea typeface="Calibri" panose="020F0502020204030204" pitchFamily="34" charset="0"/>
              </a:rPr>
              <a:t>Υδάτων (ΣΕΔΥ), </a:t>
            </a:r>
            <a:endParaRPr lang="el-GR" sz="2000" dirty="0" smtClean="0">
              <a:solidFill>
                <a:prstClr val="black"/>
              </a:solidFill>
              <a:latin typeface="Calibri" panose="020F0502020204030204" pitchFamily="34" charset="0"/>
              <a:ea typeface="Calibri" panose="020F0502020204030204" pitchFamily="34" charset="0"/>
            </a:endParaRPr>
          </a:p>
          <a:p>
            <a:pPr marL="0" lvl="0" indent="0" algn="just">
              <a:lnSpc>
                <a:spcPct val="150000"/>
              </a:lnSpc>
              <a:spcBef>
                <a:spcPts val="0"/>
              </a:spcBef>
              <a:buClrTx/>
              <a:buSzTx/>
              <a:buNone/>
            </a:pPr>
            <a:r>
              <a:rPr lang="en-US" sz="2000" dirty="0" smtClean="0">
                <a:solidFill>
                  <a:prstClr val="black"/>
                </a:solidFill>
                <a:latin typeface="Arial" panose="020B0604020202020204" pitchFamily="34" charset="0"/>
                <a:ea typeface="Calibri" panose="020F0502020204030204" pitchFamily="34" charset="0"/>
              </a:rPr>
              <a:t>vii.   </a:t>
            </a:r>
            <a:r>
              <a:rPr lang="el-GR" sz="2000" dirty="0" smtClean="0">
                <a:solidFill>
                  <a:prstClr val="black"/>
                </a:solidFill>
                <a:latin typeface="Arial" panose="020B0604020202020204" pitchFamily="34" charset="0"/>
                <a:ea typeface="Calibri" panose="020F0502020204030204" pitchFamily="34" charset="0"/>
              </a:rPr>
              <a:t>το νομοτεχνικό έλεγχο από τη Νομική Υπηρεσία, </a:t>
            </a:r>
            <a:endParaRPr lang="el-GR" sz="2000" dirty="0" smtClean="0">
              <a:solidFill>
                <a:prstClr val="black"/>
              </a:solidFill>
              <a:latin typeface="Calibri" panose="020F0502020204030204" pitchFamily="34" charset="0"/>
              <a:ea typeface="Calibri" panose="020F0502020204030204" pitchFamily="34" charset="0"/>
            </a:endParaRPr>
          </a:p>
          <a:p>
            <a:pPr marL="0" lvl="0" indent="0" algn="just">
              <a:lnSpc>
                <a:spcPct val="150000"/>
              </a:lnSpc>
              <a:spcBef>
                <a:spcPts val="0"/>
              </a:spcBef>
              <a:buClrTx/>
              <a:buSzTx/>
              <a:buNone/>
            </a:pPr>
            <a:r>
              <a:rPr lang="en-US" sz="2000" dirty="0" smtClean="0">
                <a:solidFill>
                  <a:prstClr val="black"/>
                </a:solidFill>
                <a:latin typeface="Arial" panose="020B0604020202020204" pitchFamily="34" charset="0"/>
                <a:ea typeface="Calibri" panose="020F0502020204030204" pitchFamily="34" charset="0"/>
              </a:rPr>
              <a:t>viii.   </a:t>
            </a:r>
            <a:r>
              <a:rPr lang="el-GR" sz="2000" dirty="0" smtClean="0">
                <a:solidFill>
                  <a:prstClr val="black"/>
                </a:solidFill>
                <a:latin typeface="Arial" panose="020B0604020202020204" pitchFamily="34" charset="0"/>
                <a:ea typeface="Calibri" panose="020F0502020204030204" pitchFamily="34" charset="0"/>
              </a:rPr>
              <a:t>την </a:t>
            </a:r>
            <a:r>
              <a:rPr lang="el-GR" sz="2000" dirty="0">
                <a:solidFill>
                  <a:prstClr val="black"/>
                </a:solidFill>
                <a:latin typeface="Arial" panose="020B0604020202020204" pitchFamily="34" charset="0"/>
                <a:ea typeface="Calibri" panose="020F0502020204030204" pitchFamily="34" charset="0"/>
              </a:rPr>
              <a:t>υποβολή πρότασης προς το Υπουργικό Συμβούλιο και </a:t>
            </a:r>
            <a:endParaRPr lang="el-GR" sz="2000" dirty="0">
              <a:solidFill>
                <a:prstClr val="black"/>
              </a:solidFill>
              <a:latin typeface="Calibri" panose="020F0502020204030204" pitchFamily="34" charset="0"/>
              <a:ea typeface="Calibri" panose="020F0502020204030204" pitchFamily="34" charset="0"/>
            </a:endParaRPr>
          </a:p>
          <a:p>
            <a:pPr marL="285750" lvl="0" indent="-285750" algn="just">
              <a:lnSpc>
                <a:spcPct val="150000"/>
              </a:lnSpc>
              <a:spcBef>
                <a:spcPts val="0"/>
              </a:spcBef>
              <a:buClrTx/>
              <a:buSzTx/>
              <a:buAutoNum type="romanLcPeriod" startAt="9"/>
            </a:pPr>
            <a:r>
              <a:rPr lang="en-US" sz="2000" dirty="0" smtClean="0">
                <a:solidFill>
                  <a:prstClr val="black"/>
                </a:solidFill>
                <a:latin typeface="Arial" panose="020B0604020202020204" pitchFamily="34" charset="0"/>
                <a:ea typeface="Calibri" panose="020F0502020204030204" pitchFamily="34" charset="0"/>
              </a:rPr>
              <a:t>    </a:t>
            </a:r>
            <a:r>
              <a:rPr lang="el-GR" sz="2000" dirty="0" smtClean="0">
                <a:solidFill>
                  <a:prstClr val="black"/>
                </a:solidFill>
                <a:latin typeface="Arial" panose="020B0604020202020204" pitchFamily="34" charset="0"/>
                <a:ea typeface="Calibri" panose="020F0502020204030204" pitchFamily="34" charset="0"/>
              </a:rPr>
              <a:t>την </a:t>
            </a:r>
            <a:r>
              <a:rPr lang="el-GR" sz="2000" dirty="0">
                <a:solidFill>
                  <a:prstClr val="black"/>
                </a:solidFill>
                <a:latin typeface="Arial" panose="020B0604020202020204" pitchFamily="34" charset="0"/>
                <a:ea typeface="Calibri" panose="020F0502020204030204" pitchFamily="34" charset="0"/>
              </a:rPr>
              <a:t>κατάθεση, από τον Υπουργό, των κανονισμών στη Βουλή </a:t>
            </a:r>
            <a:r>
              <a:rPr lang="el-GR" sz="2000" dirty="0" smtClean="0">
                <a:solidFill>
                  <a:prstClr val="black"/>
                </a:solidFill>
                <a:latin typeface="Arial" panose="020B0604020202020204" pitchFamily="34" charset="0"/>
                <a:ea typeface="Calibri" panose="020F0502020204030204" pitchFamily="34" charset="0"/>
              </a:rPr>
              <a:t>των</a:t>
            </a:r>
            <a:endParaRPr lang="en-US" sz="2000" dirty="0" smtClean="0">
              <a:solidFill>
                <a:prstClr val="black"/>
              </a:solidFill>
              <a:latin typeface="Arial" panose="020B0604020202020204" pitchFamily="34" charset="0"/>
              <a:ea typeface="Calibri" panose="020F0502020204030204" pitchFamily="34" charset="0"/>
            </a:endParaRPr>
          </a:p>
          <a:p>
            <a:pPr marL="0" lvl="0" indent="0" algn="just">
              <a:lnSpc>
                <a:spcPct val="150000"/>
              </a:lnSpc>
              <a:spcBef>
                <a:spcPts val="0"/>
              </a:spcBef>
              <a:buClrTx/>
              <a:buSzTx/>
              <a:buNone/>
            </a:pPr>
            <a:r>
              <a:rPr lang="en-US" sz="2000" dirty="0">
                <a:solidFill>
                  <a:prstClr val="black"/>
                </a:solidFill>
                <a:latin typeface="Arial" panose="020B0604020202020204" pitchFamily="34" charset="0"/>
                <a:ea typeface="Calibri" panose="020F0502020204030204" pitchFamily="34" charset="0"/>
              </a:rPr>
              <a:t> </a:t>
            </a:r>
            <a:r>
              <a:rPr lang="en-US" sz="2000" dirty="0" smtClean="0">
                <a:solidFill>
                  <a:prstClr val="black"/>
                </a:solidFill>
                <a:latin typeface="Arial" panose="020B0604020202020204" pitchFamily="34" charset="0"/>
                <a:ea typeface="Calibri" panose="020F0502020204030204" pitchFamily="34" charset="0"/>
              </a:rPr>
              <a:t>  </a:t>
            </a:r>
            <a:r>
              <a:rPr lang="el-GR" sz="2000" dirty="0" smtClean="0">
                <a:solidFill>
                  <a:prstClr val="black"/>
                </a:solidFill>
                <a:latin typeface="Arial" panose="020B0604020202020204" pitchFamily="34" charset="0"/>
                <a:ea typeface="Calibri" panose="020F0502020204030204" pitchFamily="34" charset="0"/>
              </a:rPr>
              <a:t> </a:t>
            </a:r>
            <a:r>
              <a:rPr lang="en-US" sz="2000" dirty="0" smtClean="0">
                <a:solidFill>
                  <a:prstClr val="black"/>
                </a:solidFill>
                <a:latin typeface="Arial" panose="020B0604020202020204" pitchFamily="34" charset="0"/>
                <a:ea typeface="Calibri" panose="020F0502020204030204" pitchFamily="34" charset="0"/>
              </a:rPr>
              <a:t>    </a:t>
            </a:r>
            <a:r>
              <a:rPr lang="el-GR" sz="2000" dirty="0" smtClean="0">
                <a:solidFill>
                  <a:prstClr val="black"/>
                </a:solidFill>
                <a:latin typeface="Arial" panose="020B0604020202020204" pitchFamily="34" charset="0"/>
                <a:ea typeface="Calibri" panose="020F0502020204030204" pitchFamily="34" charset="0"/>
              </a:rPr>
              <a:t>Αντιπροσώπων </a:t>
            </a:r>
            <a:r>
              <a:rPr lang="el-GR" sz="2000" dirty="0">
                <a:solidFill>
                  <a:prstClr val="black"/>
                </a:solidFill>
                <a:latin typeface="Arial" panose="020B0604020202020204" pitchFamily="34" charset="0"/>
                <a:ea typeface="Calibri" panose="020F0502020204030204" pitchFamily="34" charset="0"/>
              </a:rPr>
              <a:t>προς ψήφιση, </a:t>
            </a:r>
            <a:r>
              <a:rPr lang="el-GR" sz="2000" dirty="0" smtClean="0">
                <a:solidFill>
                  <a:prstClr val="black"/>
                </a:solidFill>
                <a:latin typeface="Arial" panose="020B0604020202020204" pitchFamily="34" charset="0"/>
                <a:ea typeface="Calibri" panose="020F0502020204030204" pitchFamily="34" charset="0"/>
              </a:rPr>
              <a:t>σύμφωνα</a:t>
            </a:r>
            <a:r>
              <a:rPr lang="en-US" sz="2000" dirty="0" smtClean="0">
                <a:solidFill>
                  <a:prstClr val="black"/>
                </a:solidFill>
                <a:latin typeface="Arial" panose="020B0604020202020204" pitchFamily="34" charset="0"/>
                <a:ea typeface="Calibri" panose="020F0502020204030204" pitchFamily="34" charset="0"/>
              </a:rPr>
              <a:t> </a:t>
            </a:r>
            <a:r>
              <a:rPr lang="el-GR" sz="2000" dirty="0" smtClean="0">
                <a:solidFill>
                  <a:prstClr val="black"/>
                </a:solidFill>
                <a:latin typeface="Arial" panose="020B0604020202020204" pitchFamily="34" charset="0"/>
                <a:ea typeface="Calibri" panose="020F0502020204030204" pitchFamily="34" charset="0"/>
              </a:rPr>
              <a:t>με </a:t>
            </a:r>
            <a:r>
              <a:rPr lang="el-GR" sz="2000" dirty="0">
                <a:solidFill>
                  <a:prstClr val="black"/>
                </a:solidFill>
                <a:latin typeface="Arial" panose="020B0604020202020204" pitchFamily="34" charset="0"/>
                <a:ea typeface="Calibri" panose="020F0502020204030204" pitchFamily="34" charset="0"/>
              </a:rPr>
              <a:t>τους περί </a:t>
            </a:r>
            <a:r>
              <a:rPr lang="el-GR" sz="2000" dirty="0" smtClean="0">
                <a:solidFill>
                  <a:prstClr val="black"/>
                </a:solidFill>
                <a:latin typeface="Arial" panose="020B0604020202020204" pitchFamily="34" charset="0"/>
                <a:ea typeface="Calibri" panose="020F0502020204030204" pitchFamily="34" charset="0"/>
              </a:rPr>
              <a:t>Ενιαίας</a:t>
            </a:r>
            <a:endParaRPr lang="en-US" sz="2000" dirty="0" smtClean="0">
              <a:solidFill>
                <a:prstClr val="black"/>
              </a:solidFill>
              <a:latin typeface="Arial" panose="020B0604020202020204" pitchFamily="34" charset="0"/>
              <a:ea typeface="Calibri" panose="020F0502020204030204" pitchFamily="34" charset="0"/>
            </a:endParaRPr>
          </a:p>
          <a:p>
            <a:pPr marL="0" lvl="0" indent="0" algn="just">
              <a:lnSpc>
                <a:spcPct val="150000"/>
              </a:lnSpc>
              <a:spcBef>
                <a:spcPts val="0"/>
              </a:spcBef>
              <a:buClrTx/>
              <a:buSzTx/>
              <a:buNone/>
            </a:pPr>
            <a:r>
              <a:rPr lang="en-US" sz="2000" dirty="0">
                <a:solidFill>
                  <a:prstClr val="black"/>
                </a:solidFill>
                <a:latin typeface="Arial" panose="020B0604020202020204" pitchFamily="34" charset="0"/>
                <a:ea typeface="Calibri" panose="020F0502020204030204" pitchFamily="34" charset="0"/>
              </a:rPr>
              <a:t> </a:t>
            </a:r>
            <a:r>
              <a:rPr lang="en-US" sz="2000" dirty="0" smtClean="0">
                <a:solidFill>
                  <a:prstClr val="black"/>
                </a:solidFill>
                <a:latin typeface="Arial" panose="020B0604020202020204" pitchFamily="34" charset="0"/>
                <a:ea typeface="Calibri" panose="020F0502020204030204" pitchFamily="34" charset="0"/>
              </a:rPr>
              <a:t>    </a:t>
            </a:r>
            <a:r>
              <a:rPr lang="el-GR" sz="2000" dirty="0" smtClean="0">
                <a:solidFill>
                  <a:prstClr val="black"/>
                </a:solidFill>
                <a:latin typeface="Arial" panose="020B0604020202020204" pitchFamily="34" charset="0"/>
                <a:ea typeface="Calibri" panose="020F0502020204030204" pitchFamily="34" charset="0"/>
              </a:rPr>
              <a:t> </a:t>
            </a:r>
            <a:r>
              <a:rPr lang="en-US" sz="2000" dirty="0" smtClean="0">
                <a:solidFill>
                  <a:prstClr val="black"/>
                </a:solidFill>
                <a:latin typeface="Arial" panose="020B0604020202020204" pitchFamily="34" charset="0"/>
                <a:ea typeface="Calibri" panose="020F0502020204030204" pitchFamily="34" charset="0"/>
              </a:rPr>
              <a:t>  </a:t>
            </a:r>
            <a:r>
              <a:rPr lang="el-GR" sz="2000" dirty="0" smtClean="0">
                <a:solidFill>
                  <a:prstClr val="black"/>
                </a:solidFill>
                <a:latin typeface="Arial" panose="020B0604020202020204" pitchFamily="34" charset="0"/>
                <a:ea typeface="Calibri" panose="020F0502020204030204" pitchFamily="34" charset="0"/>
              </a:rPr>
              <a:t>Διαχείρισης </a:t>
            </a:r>
            <a:r>
              <a:rPr lang="el-GR" sz="2000" dirty="0">
                <a:solidFill>
                  <a:prstClr val="black"/>
                </a:solidFill>
                <a:latin typeface="Arial" panose="020B0604020202020204" pitchFamily="34" charset="0"/>
                <a:ea typeface="Calibri" panose="020F0502020204030204" pitchFamily="34" charset="0"/>
              </a:rPr>
              <a:t>Υδάτων Νόμους του 2010 έως 2015.</a:t>
            </a:r>
            <a:endParaRPr lang="el-GR" sz="2000" dirty="0">
              <a:solidFill>
                <a:prstClr val="black"/>
              </a:solidFill>
              <a:latin typeface="Calibri" panose="020F0502020204030204" pitchFamily="34" charset="0"/>
              <a:ea typeface="Calibri" panose="020F0502020204030204" pitchFamily="34" charset="0"/>
            </a:endParaRPr>
          </a:p>
          <a:p>
            <a:endParaRPr lang="el-GR" sz="2000" dirty="0"/>
          </a:p>
        </p:txBody>
      </p:sp>
    </p:spTree>
    <p:extLst>
      <p:ext uri="{BB962C8B-B14F-4D97-AF65-F5344CB8AC3E}">
        <p14:creationId xmlns:p14="http://schemas.microsoft.com/office/powerpoint/2010/main" val="101662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Διάγραμμα Ροής Σταθμού Επεξεργασίας Λυμάτων στο </a:t>
            </a:r>
            <a:r>
              <a:rPr lang="el-GR" dirty="0" err="1" smtClean="0"/>
              <a:t>Βατί</a:t>
            </a:r>
            <a:r>
              <a:rPr lang="el-GR" dirty="0" smtClean="0"/>
              <a:t> </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567185" y="1935163"/>
            <a:ext cx="8009629" cy="43894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a:t>Ο σταθμός επεξεργασίας λυμάτων στο </a:t>
            </a:r>
            <a:r>
              <a:rPr lang="el-GR" sz="2800" dirty="0" err="1"/>
              <a:t>Βατί</a:t>
            </a:r>
            <a:r>
              <a:rPr lang="el-GR" sz="2800" dirty="0"/>
              <a:t> βρίσκεται στο παρόν στάδιο στη φάση κατασκευής του και αναμένεται να ολοκληρωθεί το 2017</a:t>
            </a:r>
            <a:r>
              <a:rPr lang="el-GR" sz="2800" dirty="0" smtClean="0"/>
              <a:t>.</a:t>
            </a:r>
            <a:endParaRPr lang="el-GR" sz="2800" dirty="0"/>
          </a:p>
        </p:txBody>
      </p:sp>
      <p:sp>
        <p:nvSpPr>
          <p:cNvPr id="3" name="Content Placeholder 2"/>
          <p:cNvSpPr>
            <a:spLocks noGrp="1"/>
          </p:cNvSpPr>
          <p:nvPr>
            <p:ph idx="1"/>
          </p:nvPr>
        </p:nvSpPr>
        <p:spPr/>
        <p:txBody>
          <a:bodyPr>
            <a:normAutofit lnSpcReduction="10000"/>
          </a:bodyPr>
          <a:lstStyle/>
          <a:p>
            <a:r>
              <a:rPr lang="el-GR" dirty="0"/>
              <a:t>Περιγραφή </a:t>
            </a:r>
            <a:r>
              <a:rPr lang="el-GR" dirty="0" smtClean="0"/>
              <a:t>Σταθμού</a:t>
            </a:r>
            <a:endParaRPr lang="en-US" dirty="0" smtClean="0"/>
          </a:p>
          <a:p>
            <a:r>
              <a:rPr lang="el-GR" dirty="0" smtClean="0"/>
              <a:t>Ο </a:t>
            </a:r>
            <a:r>
              <a:rPr lang="el-GR" dirty="0"/>
              <a:t>σταθμός επεξεργασίας οικιακών βοθρολυμάτων, βιομηχανικών αποβλήτων, περίσσειας υγρής λάσπης και στραγγισμάτων που θα προέρχονται από την αποκατάσταση του </a:t>
            </a:r>
            <a:r>
              <a:rPr lang="el-GR" dirty="0" err="1"/>
              <a:t>σκυβαλότοπου</a:t>
            </a:r>
            <a:r>
              <a:rPr lang="el-GR" dirty="0"/>
              <a:t> στην περιοχή </a:t>
            </a:r>
            <a:r>
              <a:rPr lang="el-GR" dirty="0" err="1"/>
              <a:t>Βατί</a:t>
            </a:r>
            <a:r>
              <a:rPr lang="el-GR" dirty="0"/>
              <a:t> της κοινότητας </a:t>
            </a:r>
            <a:r>
              <a:rPr lang="el-GR" dirty="0" err="1"/>
              <a:t>Παραμύθας</a:t>
            </a:r>
            <a:r>
              <a:rPr lang="el-GR" dirty="0"/>
              <a:t>, βρίσκεται στο παρόν στάδιο στη φάση της κατασκευής του. </a:t>
            </a:r>
            <a:endParaRPr lang="en-US" dirty="0" smtClean="0"/>
          </a:p>
          <a:p>
            <a:r>
              <a:rPr lang="el-GR" dirty="0" smtClean="0"/>
              <a:t>Το </a:t>
            </a:r>
            <a:r>
              <a:rPr lang="el-GR" dirty="0"/>
              <a:t>έργο κατασκευής του σταθμού υλοποιείται στο πλαίσιο του Προγράμματος Συνεργασίας μεταξύ της Ελβετικής Συνομοσπονδίας και της Κυπριακής Δημοκρατίας. </a:t>
            </a:r>
          </a:p>
        </p:txBody>
      </p:sp>
    </p:spTree>
    <p:extLst>
      <p:ext uri="{BB962C8B-B14F-4D97-AF65-F5344CB8AC3E}">
        <p14:creationId xmlns:p14="http://schemas.microsoft.com/office/powerpoint/2010/main" val="291631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sz="2000" dirty="0">
                <a:solidFill>
                  <a:prstClr val="black"/>
                </a:solidFill>
                <a:latin typeface="Arial" panose="020B0604020202020204" pitchFamily="34" charset="0"/>
                <a:cs typeface="Arial" panose="020B0604020202020204" pitchFamily="34" charset="0"/>
              </a:rPr>
              <a:t>Ο στόχος του έργου είναι να συμβάλει στην εφαρμογή της Οδηγίας Πλαίσιο περί Υδάτων συμβάλλοντας στη βελτίωση της κατάστασης των υδάτων στο φράγμα </a:t>
            </a:r>
            <a:r>
              <a:rPr lang="el-GR" sz="2000" dirty="0" err="1">
                <a:solidFill>
                  <a:prstClr val="black"/>
                </a:solidFill>
                <a:latin typeface="Arial" panose="020B0604020202020204" pitchFamily="34" charset="0"/>
                <a:cs typeface="Arial" panose="020B0604020202020204" pitchFamily="34" charset="0"/>
              </a:rPr>
              <a:t>Πολεμιδιών</a:t>
            </a:r>
            <a:r>
              <a:rPr lang="el-GR" sz="2000" dirty="0">
                <a:solidFill>
                  <a:prstClr val="black"/>
                </a:solidFill>
                <a:latin typeface="Arial" panose="020B0604020202020204" pitchFamily="34" charset="0"/>
                <a:cs typeface="Arial" panose="020B0604020202020204" pitchFamily="34" charset="0"/>
              </a:rPr>
              <a:t>. Το φράγμα στο παρόν στάδιο αξιολογήθηκε ότι βρίσκεται σε κακή κατάσταση και αυτό οφείλεται κατά κύριο λόγο στην υφιστάμενη κατάσταση στην περιοχή </a:t>
            </a:r>
            <a:r>
              <a:rPr lang="el-GR" sz="2000" dirty="0" err="1">
                <a:solidFill>
                  <a:prstClr val="black"/>
                </a:solidFill>
                <a:latin typeface="Arial" panose="020B0604020202020204" pitchFamily="34" charset="0"/>
                <a:cs typeface="Arial" panose="020B0604020202020204" pitchFamily="34" charset="0"/>
              </a:rPr>
              <a:t>Βατί</a:t>
            </a:r>
            <a:r>
              <a:rPr lang="el-GR" sz="2000" dirty="0">
                <a:solidFill>
                  <a:prstClr val="black"/>
                </a:solidFill>
                <a:latin typeface="Arial" panose="020B0604020202020204" pitchFamily="34" charset="0"/>
                <a:cs typeface="Arial" panose="020B0604020202020204" pitchFamily="34" charset="0"/>
              </a:rPr>
              <a:t> όπου λειτουργούν σήμερα χωμάτινες δεξαμενές διάθεσης λυμάτων καθώς επίσης και χώρος </a:t>
            </a:r>
            <a:r>
              <a:rPr lang="el-GR" sz="2000" dirty="0" err="1">
                <a:solidFill>
                  <a:prstClr val="black"/>
                </a:solidFill>
                <a:latin typeface="Arial" panose="020B0604020202020204" pitchFamily="34" charset="0"/>
                <a:cs typeface="Arial" panose="020B0604020202020204" pitchFamily="34" charset="0"/>
              </a:rPr>
              <a:t>ημιελεγχόμενης</a:t>
            </a:r>
            <a:r>
              <a:rPr lang="el-GR" sz="2000" dirty="0">
                <a:solidFill>
                  <a:prstClr val="black"/>
                </a:solidFill>
                <a:latin typeface="Arial" panose="020B0604020202020204" pitchFamily="34" charset="0"/>
                <a:cs typeface="Arial" panose="020B0604020202020204" pitchFamily="34" charset="0"/>
              </a:rPr>
              <a:t> διάθεσης στερεών απορριμμάτων</a:t>
            </a:r>
            <a:r>
              <a:rPr lang="el-GR" sz="2000" dirty="0" smtClean="0">
                <a:solidFill>
                  <a:prstClr val="black"/>
                </a:solidFill>
                <a:latin typeface="Arial" panose="020B0604020202020204" pitchFamily="34" charset="0"/>
                <a:cs typeface="Arial" panose="020B0604020202020204" pitchFamily="34" charset="0"/>
              </a:rPr>
              <a:t>.</a:t>
            </a:r>
            <a:endParaRPr lang="en-US" sz="2000" dirty="0" smtClean="0">
              <a:solidFill>
                <a:prstClr val="black"/>
              </a:solidFill>
              <a:latin typeface="Arial" panose="020B0604020202020204" pitchFamily="34" charset="0"/>
              <a:cs typeface="Arial" panose="020B0604020202020204" pitchFamily="34" charset="0"/>
            </a:endParaRPr>
          </a:p>
          <a:p>
            <a:r>
              <a:rPr lang="el-GR" sz="2000" dirty="0" smtClean="0">
                <a:solidFill>
                  <a:prstClr val="black"/>
                </a:solidFill>
                <a:latin typeface="Arial" panose="020B0604020202020204" pitchFamily="34" charset="0"/>
                <a:cs typeface="Arial" panose="020B0604020202020204" pitchFamily="34" charset="0"/>
              </a:rPr>
              <a:t> Ο </a:t>
            </a:r>
            <a:r>
              <a:rPr lang="el-GR" sz="2000" dirty="0">
                <a:solidFill>
                  <a:prstClr val="black"/>
                </a:solidFill>
                <a:latin typeface="Arial" panose="020B0604020202020204" pitchFamily="34" charset="0"/>
                <a:cs typeface="Arial" panose="020B0604020202020204" pitchFamily="34" charset="0"/>
              </a:rPr>
              <a:t>εν λόγω σταθμός θα εξυπηρετεί τις ανάγκες της Επαρχίας Λεμεσού και ειδικότερα θα εξυπηρετεί περιοχές οι οποίες δεν διαθέτουν αποχετευτικό σύστημα και δεν προβλέπεται να συνδεθούν στο μέλλον με κάποιο αποχετευτικό σύστημα.</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34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4632"/>
          </a:xfrm>
        </p:spPr>
        <p:txBody>
          <a:bodyPr>
            <a:normAutofit fontScale="90000"/>
          </a:bodyPr>
          <a:lstStyle/>
          <a:p>
            <a:endParaRPr lang="el-GR" dirty="0"/>
          </a:p>
        </p:txBody>
      </p:sp>
      <p:sp>
        <p:nvSpPr>
          <p:cNvPr id="3" name="Content Placeholder 2"/>
          <p:cNvSpPr>
            <a:spLocks noGrp="1"/>
          </p:cNvSpPr>
          <p:nvPr>
            <p:ph idx="1"/>
          </p:nvPr>
        </p:nvSpPr>
        <p:spPr>
          <a:xfrm>
            <a:off x="457200" y="980728"/>
            <a:ext cx="8229600" cy="5343872"/>
          </a:xfrm>
        </p:spPr>
        <p:txBody>
          <a:bodyPr>
            <a:normAutofit lnSpcReduction="10000"/>
          </a:bodyPr>
          <a:lstStyle/>
          <a:p>
            <a:r>
              <a:rPr lang="el-GR" sz="2400" dirty="0">
                <a:solidFill>
                  <a:prstClr val="black"/>
                </a:solidFill>
              </a:rPr>
              <a:t>Συγκεκριμένα ο Σταθμός θα παραλαμβάνει από βυτιοφόρα και θα επεξεργάζεται: </a:t>
            </a:r>
            <a:endParaRPr lang="en-US" sz="2400" dirty="0" smtClean="0">
              <a:solidFill>
                <a:prstClr val="black"/>
              </a:solidFill>
            </a:endParaRPr>
          </a:p>
          <a:p>
            <a:r>
              <a:rPr lang="el-GR" sz="2400" dirty="0" smtClean="0">
                <a:solidFill>
                  <a:prstClr val="black"/>
                </a:solidFill>
              </a:rPr>
              <a:t>οικιακά </a:t>
            </a:r>
            <a:r>
              <a:rPr lang="el-GR" sz="2400" dirty="0" err="1">
                <a:solidFill>
                  <a:prstClr val="black"/>
                </a:solidFill>
              </a:rPr>
              <a:t>βοθρολύματα</a:t>
            </a:r>
            <a:r>
              <a:rPr lang="el-GR" sz="2400" dirty="0">
                <a:solidFill>
                  <a:prstClr val="black"/>
                </a:solidFill>
              </a:rPr>
              <a:t> από κοινότητες της Επαρχίας Λεμεσού και περιοχές της Λεμεσού οι οποίες δεν είναι συνδεδεμένες με κεντρικό αποχετευτικό σύστημα, </a:t>
            </a:r>
            <a:endParaRPr lang="en-US" sz="2400" dirty="0" smtClean="0">
              <a:solidFill>
                <a:prstClr val="black"/>
              </a:solidFill>
            </a:endParaRPr>
          </a:p>
          <a:p>
            <a:r>
              <a:rPr lang="el-GR" sz="2400" dirty="0" smtClean="0">
                <a:solidFill>
                  <a:prstClr val="black"/>
                </a:solidFill>
              </a:rPr>
              <a:t>βιομηχανικά </a:t>
            </a:r>
            <a:r>
              <a:rPr lang="el-GR" sz="2400" dirty="0">
                <a:solidFill>
                  <a:prstClr val="black"/>
                </a:solidFill>
              </a:rPr>
              <a:t>απόβλητα χαμηλού και υψηλού φορτίου από βιομηχανίες της Επαρχίας Λεμεσού οι οποίες δεν είναι συνδεδεμένες με κεντρικό αποχετευτικό </a:t>
            </a:r>
            <a:r>
              <a:rPr lang="el-GR" sz="2400" dirty="0" smtClean="0">
                <a:solidFill>
                  <a:prstClr val="black"/>
                </a:solidFill>
              </a:rPr>
              <a:t>σύστημα</a:t>
            </a:r>
            <a:r>
              <a:rPr lang="en-US" sz="2400" dirty="0" smtClean="0">
                <a:solidFill>
                  <a:prstClr val="black"/>
                </a:solidFill>
              </a:rPr>
              <a:t>,</a:t>
            </a:r>
          </a:p>
          <a:p>
            <a:pPr lvl="0">
              <a:buClr>
                <a:srgbClr val="0BD0D9"/>
              </a:buClr>
            </a:pPr>
            <a:r>
              <a:rPr lang="el-GR" sz="2400" dirty="0">
                <a:solidFill>
                  <a:prstClr val="black"/>
                </a:solidFill>
              </a:rPr>
              <a:t>λύματα από χημικές τουαλέτες, </a:t>
            </a:r>
            <a:endParaRPr lang="en-US" sz="2400" dirty="0">
              <a:solidFill>
                <a:prstClr val="black"/>
              </a:solidFill>
            </a:endParaRPr>
          </a:p>
          <a:p>
            <a:pPr lvl="0">
              <a:buClr>
                <a:srgbClr val="0BD0D9"/>
              </a:buClr>
            </a:pPr>
            <a:r>
              <a:rPr lang="el-GR" sz="2400" dirty="0">
                <a:solidFill>
                  <a:prstClr val="black"/>
                </a:solidFill>
              </a:rPr>
              <a:t>στραγγίσματα που θα προέρχονται από τον </a:t>
            </a:r>
            <a:r>
              <a:rPr lang="el-GR" sz="2400" dirty="0" err="1">
                <a:solidFill>
                  <a:prstClr val="black"/>
                </a:solidFill>
              </a:rPr>
              <a:t>σκυβαλότοπο</a:t>
            </a:r>
            <a:r>
              <a:rPr lang="el-GR" sz="2400" dirty="0">
                <a:solidFill>
                  <a:prstClr val="black"/>
                </a:solidFill>
              </a:rPr>
              <a:t> στην περιοχή </a:t>
            </a:r>
            <a:r>
              <a:rPr lang="el-GR" sz="2400" dirty="0" err="1">
                <a:solidFill>
                  <a:prstClr val="black"/>
                </a:solidFill>
              </a:rPr>
              <a:t>Βατί</a:t>
            </a:r>
            <a:r>
              <a:rPr lang="el-GR" sz="2400" dirty="0">
                <a:solidFill>
                  <a:prstClr val="black"/>
                </a:solidFill>
              </a:rPr>
              <a:t>, o οποίος αναμένεται να αποκατασταθεί,</a:t>
            </a:r>
            <a:endParaRPr lang="en-US" sz="2400" dirty="0">
              <a:solidFill>
                <a:prstClr val="black"/>
              </a:solidFill>
            </a:endParaRPr>
          </a:p>
          <a:p>
            <a:pPr lvl="0">
              <a:buClr>
                <a:srgbClr val="0BD0D9"/>
              </a:buClr>
            </a:pPr>
            <a:r>
              <a:rPr lang="el-GR" sz="2400" dirty="0">
                <a:solidFill>
                  <a:prstClr val="black"/>
                </a:solidFill>
              </a:rPr>
              <a:t> και περίσσεια υγρής λάσπης που θα προέρχεται από σταθμούς επεξεργασίας λυμάτων της επαρχίας οι οποίοι δεν διαθέτουν κάποιο σύστημα επεξεργασίας της λάσπης.</a:t>
            </a:r>
          </a:p>
          <a:p>
            <a:endParaRPr lang="el-GR" sz="2400" dirty="0"/>
          </a:p>
          <a:p>
            <a:endParaRPr lang="el-GR" sz="2400" dirty="0"/>
          </a:p>
        </p:txBody>
      </p:sp>
    </p:spTree>
    <p:extLst>
      <p:ext uri="{BB962C8B-B14F-4D97-AF65-F5344CB8AC3E}">
        <p14:creationId xmlns:p14="http://schemas.microsoft.com/office/powerpoint/2010/main" val="2735866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424</TotalTime>
  <Words>1325</Words>
  <Application>Microsoft Office PowerPoint</Application>
  <PresentationFormat>On-screen Show (4:3)</PresentationFormat>
  <Paragraphs>109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Constantia</vt:lpstr>
      <vt:lpstr>Wingdings 2</vt:lpstr>
      <vt:lpstr>Flow</vt:lpstr>
      <vt:lpstr>Σταθμός επεξεργασίας βοθρολυμάτων και βιομηχανικών αποβλήτων  στην περιοχή Βατί.  Καθορισμός του ύψους των τελών επεξεργασίας λυμάτων   Ενημερωτική Ημερίδα 4/5/2017</vt:lpstr>
      <vt:lpstr>PowerPoint Presentation</vt:lpstr>
      <vt:lpstr>PowerPoint Presentation</vt:lpstr>
      <vt:lpstr>PowerPoint Presentation</vt:lpstr>
      <vt:lpstr>PowerPoint Presentation</vt:lpstr>
      <vt:lpstr>Διάγραμμα Ροής Σταθμού Επεξεργασίας Λυμάτων στο Βατί </vt:lpstr>
      <vt:lpstr>Ο σταθμός επεξεργασίας λυμάτων στο Βατί βρίσκεται στο παρόν στάδιο στη φάση κατασκευής του και αναμένεται να ολοκληρωθεί το 2017.</vt:lpstr>
      <vt:lpstr>PowerPoint Presentation</vt:lpstr>
      <vt:lpstr>PowerPoint Presentation</vt:lpstr>
      <vt:lpstr>PowerPoint Presentation</vt:lpstr>
      <vt:lpstr>PowerPoint Presentation</vt:lpstr>
      <vt:lpstr>PowerPoint Presentation</vt:lpstr>
      <vt:lpstr>PowerPoint Presentation</vt:lpstr>
      <vt:lpstr>Σημαντικές Παραδοχές</vt:lpstr>
      <vt:lpstr>Σημαντικές Παραδοχές</vt:lpstr>
      <vt:lpstr>PowerPoint Presentation</vt:lpstr>
      <vt:lpstr>PowerPoint Presentation</vt:lpstr>
      <vt:lpstr>PowerPoint Presentation</vt:lpstr>
      <vt:lpstr>   Καταμερισμός κόστους </vt:lpstr>
      <vt:lpstr>PowerPoint Presentation</vt:lpstr>
      <vt:lpstr>PowerPoint Presentation</vt:lpstr>
      <vt:lpstr>PowerPoint Presentation</vt:lpstr>
      <vt:lpstr>PowerPoint Presentation</vt:lpstr>
      <vt:lpstr>PowerPoint Presentation</vt:lpstr>
      <vt:lpstr>PowerPoint Presentation</vt:lpstr>
      <vt:lpstr>      Η διαδικασία υπολογισμού του κόστους επεξεργασίας ανά κατηγορία αποβλήτου έγινε με βάση τις ποσότητες σχεδιασμού. </vt:lpstr>
      <vt:lpstr>Ανάλυση κόστους </vt:lpstr>
      <vt:lpstr>Δημόσια διαβούλευση</vt:lpstr>
      <vt:lpstr>PowerPoint Presentation</vt:lpstr>
      <vt:lpstr>Τέλη Βαθειάς Γωνιάς</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Antri Kakoniti</dc:creator>
  <cp:lastModifiedBy>Yiannakou  Angeliki</cp:lastModifiedBy>
  <cp:revision>40</cp:revision>
  <cp:lastPrinted>2017-05-03T07:53:10Z</cp:lastPrinted>
  <dcterms:created xsi:type="dcterms:W3CDTF">2017-02-14T10:16:28Z</dcterms:created>
  <dcterms:modified xsi:type="dcterms:W3CDTF">2017-05-03T07:53:22Z</dcterms:modified>
</cp:coreProperties>
</file>