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6" r:id="rId3"/>
    <p:sldId id="276" r:id="rId4"/>
    <p:sldId id="258" r:id="rId5"/>
    <p:sldId id="299" r:id="rId6"/>
    <p:sldId id="298" r:id="rId7"/>
    <p:sldId id="300" r:id="rId8"/>
    <p:sldId id="297" r:id="rId9"/>
    <p:sldId id="274" r:id="rId10"/>
    <p:sldId id="277" r:id="rId11"/>
    <p:sldId id="301" r:id="rId12"/>
    <p:sldId id="302" r:id="rId13"/>
    <p:sldId id="303" r:id="rId14"/>
    <p:sldId id="304" r:id="rId15"/>
    <p:sldId id="279" r:id="rId16"/>
    <p:sldId id="308" r:id="rId17"/>
    <p:sldId id="278" r:id="rId18"/>
    <p:sldId id="289" r:id="rId19"/>
    <p:sldId id="290" r:id="rId20"/>
    <p:sldId id="280" r:id="rId21"/>
    <p:sldId id="283" r:id="rId22"/>
    <p:sldId id="284" r:id="rId23"/>
    <p:sldId id="291" r:id="rId24"/>
    <p:sldId id="292" r:id="rId25"/>
    <p:sldId id="285" r:id="rId26"/>
    <p:sldId id="281" r:id="rId27"/>
    <p:sldId id="293" r:id="rId28"/>
    <p:sldId id="307" r:id="rId29"/>
    <p:sldId id="294" r:id="rId30"/>
    <p:sldId id="296" r:id="rId31"/>
    <p:sldId id="295" r:id="rId32"/>
    <p:sldId id="305" r:id="rId33"/>
    <p:sldId id="273" r:id="rId34"/>
  </p:sldIdLst>
  <p:sldSz cx="9144000" cy="6858000" type="screen4x3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7750"/>
    <a:srgbClr val="EFEDE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5652" autoAdjust="0"/>
  </p:normalViewPr>
  <p:slideViewPr>
    <p:cSldViewPr>
      <p:cViewPr varScale="1">
        <p:scale>
          <a:sx n="87" d="100"/>
          <a:sy n="87" d="100"/>
        </p:scale>
        <p:origin x="-14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>
              <a:defRPr sz="1200"/>
            </a:lvl1pPr>
          </a:lstStyle>
          <a:p>
            <a:fld id="{A7A29D28-E10E-447B-ABD0-DA1F91834745}" type="datetimeFigureOut">
              <a:rPr lang="el-GR" smtClean="0"/>
              <a:pPr/>
              <a:t>3/5/2017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>
              <a:defRPr sz="1200"/>
            </a:lvl1pPr>
          </a:lstStyle>
          <a:p>
            <a:fld id="{E2893031-E1B0-4440-A4C8-D3A0CA666C5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0304B-096E-4AA8-8C2B-A73675F99DD4}" type="datetimeFigureOut">
              <a:rPr lang="en-US" smtClean="0"/>
              <a:pPr/>
              <a:t>03-May-17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6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4D4F3-33B0-4E13-9DAB-E7212FB0B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4D4F3-33B0-4E13-9DAB-E7212FB0BD7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4D4F3-33B0-4E13-9DAB-E7212FB0BD7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607DF-E72B-4AB5-B601-9A1B9B451478}" type="datetime1">
              <a:rPr lang="el-GR" smtClean="0"/>
              <a:pPr/>
              <a:t>3/5/2017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Άντρη Κακονίτη - Υγειονομικός Μηχανικός</a:t>
            </a:r>
            <a:endParaRPr lang="el-G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D3848-6CA4-4DA3-B3F0-FA18A8F86D45}" type="datetime1">
              <a:rPr lang="el-GR" smtClean="0"/>
              <a:pPr/>
              <a:t>3/5/2017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Άντρη Κακονίτη - Υγειονομικός Μηχανικός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CF723-3842-449D-B6FC-F77E8C38B29F}" type="datetime1">
              <a:rPr lang="el-GR" smtClean="0"/>
              <a:pPr/>
              <a:t>3/5/2017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Άντρη Κακονίτη - Υγειονομικός Μηχανικός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A647-808E-4535-958D-CDFD784B9134}" type="datetime1">
              <a:rPr lang="el-GR" smtClean="0"/>
              <a:pPr/>
              <a:t>3/5/2017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Άντρη Κακονίτη - Υγειονομικός Μηχανικός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95E-8B68-42E8-ACD4-D751D5DA477F}" type="datetime1">
              <a:rPr lang="el-GR" smtClean="0"/>
              <a:pPr/>
              <a:t>3/5/2017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Άντρη Κακονίτη - Υγειονομικός Μηχανικός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FC7D-0D20-4022-B73F-3A26425BE7A7}" type="datetime1">
              <a:rPr lang="el-GR" smtClean="0"/>
              <a:pPr/>
              <a:t>3/5/2017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Άντρη Κακονίτη - Υγειονομικός Μηχανικός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0E30-644F-48CD-ACE1-CF63F0F28BC0}" type="datetime1">
              <a:rPr lang="el-GR" smtClean="0"/>
              <a:pPr/>
              <a:t>3/5/2017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Άντρη Κακονίτη - Υγειονομικός Μηχανικός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4948-2E6C-46DE-899A-2038B1C007F6}" type="datetime1">
              <a:rPr lang="el-GR" smtClean="0"/>
              <a:pPr/>
              <a:t>3/5/2017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Άντρη Κακονίτη - Υγειονομικός Μηχανικός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DD87-ADFF-402B-B392-E984DEB6907B}" type="datetime1">
              <a:rPr lang="el-GR" smtClean="0"/>
              <a:pPr/>
              <a:t>3/5/2017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Άντρη Κακονίτη - Υγειονομικός Μηχανικός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04709-FD5C-47D3-AD3D-43AF573D3701}" type="datetime1">
              <a:rPr lang="el-GR" smtClean="0"/>
              <a:pPr/>
              <a:t>3/5/2017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Άντρη Κακονίτη - Υγειονομικός Μηχανικός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9B827-4FE3-457B-86C8-7BD7C4E986A4}" type="datetime1">
              <a:rPr lang="el-GR" smtClean="0"/>
              <a:pPr/>
              <a:t>3/5/2017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Άντρη Κακονίτη - Υγειονομικός Μηχανικός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FCEF968-F1BD-44C7-8F47-2718024E662C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A0C95A-05F0-4340-8443-EEDBDDD283AA}" type="datetime1">
              <a:rPr lang="el-GR" smtClean="0"/>
              <a:pPr/>
              <a:t>3/5/2017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l-GR" smtClean="0"/>
              <a:t>Άντρη Κακονίτη - Υγειονομικός Μηχανικός</a:t>
            </a:r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FCEF968-F1BD-44C7-8F47-2718024E662C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41459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dirty="0" smtClean="0">
                <a:solidFill>
                  <a:srgbClr val="FFC000"/>
                </a:solidFill>
              </a:rPr>
              <a:t>Έργο Κατασκευής Σταθμού Επεξεργασίας Οικιακών </a:t>
            </a:r>
            <a:r>
              <a:rPr lang="el-GR" sz="3600" dirty="0" err="1" smtClean="0">
                <a:solidFill>
                  <a:srgbClr val="FFC000"/>
                </a:solidFill>
              </a:rPr>
              <a:t>Βοθρολυμάτων</a:t>
            </a:r>
            <a:r>
              <a:rPr lang="en-US" sz="3600" dirty="0" smtClean="0">
                <a:solidFill>
                  <a:srgbClr val="FFC000"/>
                </a:solidFill>
              </a:rPr>
              <a:t>,</a:t>
            </a:r>
            <a:r>
              <a:rPr lang="el-GR" sz="3600" dirty="0" smtClean="0">
                <a:solidFill>
                  <a:srgbClr val="FFC000"/>
                </a:solidFill>
              </a:rPr>
              <a:t> Βιομηχανικών Αποβλήτων, Περίσσειας Υγρής Λάσπης και Στραγγισμάτων στην Περιοχή </a:t>
            </a:r>
            <a:r>
              <a:rPr lang="el-GR" sz="3600" dirty="0" err="1" smtClean="0">
                <a:solidFill>
                  <a:srgbClr val="FFC000"/>
                </a:solidFill>
              </a:rPr>
              <a:t>Βατί</a:t>
            </a:r>
            <a:endParaRPr lang="el-GR" sz="3600" dirty="0">
              <a:solidFill>
                <a:srgbClr val="FFC000"/>
              </a:solidFill>
            </a:endParaRPr>
          </a:p>
        </p:txBody>
      </p:sp>
      <p:pic>
        <p:nvPicPr>
          <p:cNvPr id="37889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37890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611560" y="5445224"/>
            <a:ext cx="7851648" cy="104643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67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9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Άντρη Κακονίτη - Υγειονομικός Μηχανικός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Υπηρεσία Αποχετεύσεων και Ανακύκλωσης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9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0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4 </a:t>
            </a:r>
            <a:r>
              <a:rPr lang="el-GR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Μαΐου 2017</a:t>
            </a:r>
            <a:endParaRPr kumimoji="0" lang="el-GR" sz="29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11560" y="4077072"/>
            <a:ext cx="7851648" cy="61439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Ενημερωτική Ημερίδα</a:t>
            </a:r>
            <a:endParaRPr kumimoji="0" lang="el-GR" sz="29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>
                <a:latin typeface="+mj-lt"/>
              </a:rPr>
              <a:t>Ο εν λόγω σταθμός θα εξυπηρετεί τις ανάγκες της Επαρχίας Λεμεσού και θα παραλαμβάνει: </a:t>
            </a:r>
            <a:endParaRPr lang="en-US" dirty="0" smtClean="0">
              <a:latin typeface="+mj-lt"/>
            </a:endParaRPr>
          </a:p>
          <a:p>
            <a:pPr lvl="0"/>
            <a:r>
              <a:rPr lang="el-GR" dirty="0" smtClean="0">
                <a:latin typeface="+mj-lt"/>
              </a:rPr>
              <a:t>οικιακά </a:t>
            </a:r>
            <a:r>
              <a:rPr lang="el-GR" dirty="0" err="1" smtClean="0">
                <a:latin typeface="+mj-lt"/>
              </a:rPr>
              <a:t>βοθρολύματα</a:t>
            </a:r>
            <a:r>
              <a:rPr lang="el-GR" dirty="0" smtClean="0">
                <a:latin typeface="+mj-lt"/>
              </a:rPr>
              <a:t> και βιομηχανικά απόβλητα από περιοχές οι οποίες δεν είναι συνδεδεμένες με το αποχετευτικό σύστημα, </a:t>
            </a:r>
            <a:endParaRPr lang="en-US" dirty="0" smtClean="0">
              <a:latin typeface="+mj-lt"/>
            </a:endParaRPr>
          </a:p>
          <a:p>
            <a:pPr lvl="0"/>
            <a:r>
              <a:rPr lang="el-GR" dirty="0" smtClean="0">
                <a:latin typeface="+mj-lt"/>
              </a:rPr>
              <a:t>περίσσεια υγρής λάσπης που θα προέρχεται από σταθμούς επεξεργασίας λυμάτων της επαρχίας οι οποίοι δεν διαθέτουν κάποιο σύστημα επεξεργασίας της λάσπης και</a:t>
            </a:r>
            <a:endParaRPr lang="en-US" dirty="0" smtClean="0">
              <a:latin typeface="+mj-lt"/>
            </a:endParaRPr>
          </a:p>
          <a:p>
            <a:pPr lvl="0"/>
            <a:r>
              <a:rPr lang="el-GR" dirty="0" smtClean="0">
                <a:latin typeface="+mj-lt"/>
              </a:rPr>
              <a:t>στραγγίσματα που θα προέρχονται από τον </a:t>
            </a:r>
            <a:r>
              <a:rPr lang="el-GR" dirty="0" err="1" smtClean="0">
                <a:latin typeface="+mj-lt"/>
              </a:rPr>
              <a:t>σκυβαλότοπο</a:t>
            </a:r>
            <a:r>
              <a:rPr lang="el-GR" dirty="0" smtClean="0">
                <a:latin typeface="+mj-lt"/>
              </a:rPr>
              <a:t> στην περιοχή </a:t>
            </a:r>
            <a:r>
              <a:rPr lang="el-GR" dirty="0" err="1" smtClean="0">
                <a:latin typeface="+mj-lt"/>
              </a:rPr>
              <a:t>Βατί</a:t>
            </a:r>
            <a:r>
              <a:rPr lang="el-GR" dirty="0" smtClean="0">
                <a:latin typeface="+mj-lt"/>
              </a:rPr>
              <a:t> ο οποίος αναμένεται να αποκατασταθεί.  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4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5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Συμβάσεις Υλοποίησης του Έργου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>
                <a:latin typeface="+mj-lt"/>
              </a:rPr>
              <a:t>Παροχή Υπηρεσιών για την Εκπόνηση Τεχνικοοικονομικής και Περιβαλλοντικής Μελέτης για την Κατασκευή Σταθμού Επεξεργασίας Οικιακών </a:t>
            </a:r>
            <a:r>
              <a:rPr lang="el-GR" dirty="0" err="1" smtClean="0">
                <a:latin typeface="+mj-lt"/>
              </a:rPr>
              <a:t>Βοθρολυμάτων</a:t>
            </a:r>
            <a:r>
              <a:rPr lang="el-GR" dirty="0" smtClean="0">
                <a:latin typeface="+mj-lt"/>
              </a:rPr>
              <a:t>, Βιομηχανικών Αποβλήτων, Περίσσειας Υγρής Λάσπης και Στραγγισμάτων στην Περιοχής </a:t>
            </a:r>
            <a:r>
              <a:rPr lang="el-GR" dirty="0" err="1" smtClean="0">
                <a:latin typeface="+mj-lt"/>
              </a:rPr>
              <a:t>Βατί</a:t>
            </a:r>
            <a:r>
              <a:rPr lang="el-GR" dirty="0" smtClean="0">
                <a:latin typeface="+mj-lt"/>
              </a:rPr>
              <a:t> – ΤΑΥ 16/2012</a:t>
            </a:r>
          </a:p>
          <a:p>
            <a:pPr marL="514350" indent="-514350">
              <a:buFont typeface="+mj-lt"/>
              <a:buAutoNum type="arabicPeriod"/>
            </a:pPr>
            <a:endParaRPr lang="el-GR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latin typeface="+mj-lt"/>
              </a:rPr>
              <a:t>Σχεδιασμός, Κατασκευή και Λειτουργία για </a:t>
            </a:r>
            <a:r>
              <a:rPr lang="el-GR" dirty="0" smtClean="0">
                <a:latin typeface="+mj-lt"/>
              </a:rPr>
              <a:t>Περίοδο 10 Ετών του Σταθμού Επεξεργασίας </a:t>
            </a:r>
            <a:r>
              <a:rPr lang="el-GR" dirty="0" smtClean="0">
                <a:latin typeface="+mj-lt"/>
              </a:rPr>
              <a:t>Οικιακών </a:t>
            </a:r>
            <a:r>
              <a:rPr lang="el-GR" dirty="0" err="1" smtClean="0">
                <a:latin typeface="+mj-lt"/>
              </a:rPr>
              <a:t>Βοθρολυμάτων</a:t>
            </a:r>
            <a:r>
              <a:rPr lang="el-GR" dirty="0" smtClean="0">
                <a:latin typeface="+mj-lt"/>
              </a:rPr>
              <a:t>, Βιομηχανικών Αποβλήτων, Περίσσειας Υγρής Λάσπης και Στραγγισμάτων στην Περιοχής </a:t>
            </a:r>
            <a:r>
              <a:rPr lang="el-GR" dirty="0" err="1" smtClean="0">
                <a:latin typeface="+mj-lt"/>
              </a:rPr>
              <a:t>Βατί</a:t>
            </a:r>
            <a:r>
              <a:rPr lang="el-GR" dirty="0" smtClean="0">
                <a:latin typeface="+mj-lt"/>
              </a:rPr>
              <a:t> – ΤΑΥ 15/2013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11</a:t>
            </a:fld>
            <a:endParaRPr lang="el-GR"/>
          </a:p>
        </p:txBody>
      </p:sp>
      <p:pic>
        <p:nvPicPr>
          <p:cNvPr id="6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7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690432"/>
            <a:ext cx="8964488" cy="1514432"/>
          </a:xfrm>
        </p:spPr>
        <p:txBody>
          <a:bodyPr>
            <a:noAutofit/>
          </a:bodyPr>
          <a:lstStyle/>
          <a:p>
            <a:r>
              <a:rPr lang="el-GR" sz="3600" dirty="0" smtClean="0"/>
              <a:t>Εκπόνηση Τεχνικοοικονομικής και Περιβαλλοντικής Μελέτης - ΤΑΥ 16/2012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12</a:t>
            </a:fld>
            <a:endParaRPr lang="el-GR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latin typeface="+mj-lt"/>
              </a:rPr>
              <a:t>Ανάδοχος: </a:t>
            </a:r>
            <a:r>
              <a:rPr lang="en-US" dirty="0" err="1" smtClean="0">
                <a:latin typeface="+mj-lt"/>
              </a:rPr>
              <a:t>Nicolaides</a:t>
            </a:r>
            <a:r>
              <a:rPr lang="en-US" dirty="0" smtClean="0">
                <a:latin typeface="+mj-lt"/>
              </a:rPr>
              <a:t> and Associates Ltd</a:t>
            </a:r>
            <a:endParaRPr lang="el-GR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latin typeface="+mj-lt"/>
              </a:rPr>
              <a:t>Ποσό Σύμβασης: </a:t>
            </a:r>
            <a:r>
              <a:rPr lang="en-US" dirty="0" smtClean="0">
                <a:latin typeface="+mj-lt"/>
              </a:rPr>
              <a:t>€ </a:t>
            </a:r>
            <a:r>
              <a:rPr lang="el-GR" dirty="0" smtClean="0">
                <a:latin typeface="+mj-lt"/>
              </a:rPr>
              <a:t>28.100,00 + ΦΠΑ	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latin typeface="+mj-lt"/>
              </a:rPr>
              <a:t>Ημερομηνία Έναρξης:</a:t>
            </a:r>
            <a:r>
              <a:rPr lang="en-GB" dirty="0" smtClean="0">
                <a:latin typeface="+mj-lt"/>
              </a:rPr>
              <a:t> </a:t>
            </a:r>
            <a:r>
              <a:rPr lang="el-GR" dirty="0" smtClean="0">
                <a:latin typeface="+mj-lt"/>
              </a:rPr>
              <a:t>Νοέμβριος </a:t>
            </a:r>
            <a:r>
              <a:rPr lang="en-GB" dirty="0" smtClean="0">
                <a:latin typeface="+mj-lt"/>
              </a:rPr>
              <a:t>2012</a:t>
            </a:r>
            <a:endParaRPr lang="el-GR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latin typeface="+mj-lt"/>
              </a:rPr>
              <a:t>Ημερομηνία Ολοκλήρωσης: Σεπτέμβριος </a:t>
            </a:r>
            <a:r>
              <a:rPr lang="en-US" dirty="0" smtClean="0">
                <a:latin typeface="+mj-lt"/>
              </a:rPr>
              <a:t>2013</a:t>
            </a:r>
            <a:endParaRPr lang="el-GR" dirty="0" smtClean="0">
              <a:latin typeface="+mj-lt"/>
            </a:endParaRPr>
          </a:p>
        </p:txBody>
      </p:sp>
      <p:pic>
        <p:nvPicPr>
          <p:cNvPr id="6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7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5840"/>
            <a:ext cx="8964488" cy="1143000"/>
          </a:xfrm>
        </p:spPr>
        <p:txBody>
          <a:bodyPr>
            <a:noAutofit/>
          </a:bodyPr>
          <a:lstStyle/>
          <a:p>
            <a:r>
              <a:rPr lang="el-GR" sz="4000" dirty="0" smtClean="0"/>
              <a:t>Σχεδιασμός, Κατασκευή και Λειτουργία του Σταθμού – ΤΑΥ 15/2013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hangingPunct="0">
              <a:buNone/>
            </a:pPr>
            <a:r>
              <a:rPr lang="el-GR" dirty="0" smtClean="0">
                <a:latin typeface="+mj-lt"/>
              </a:rPr>
              <a:t>Η εν λόγω σύμβαση αποτελείται από δύο Φάσεις:</a:t>
            </a:r>
          </a:p>
          <a:p>
            <a:pPr hangingPunct="0">
              <a:buNone/>
            </a:pPr>
            <a:endParaRPr lang="en-US" dirty="0" smtClean="0">
              <a:latin typeface="+mj-lt"/>
            </a:endParaRPr>
          </a:p>
          <a:p>
            <a:pPr hangingPunct="0"/>
            <a:r>
              <a:rPr lang="el-GR" dirty="0" smtClean="0">
                <a:latin typeface="+mj-lt"/>
              </a:rPr>
              <a:t>Φάση 1: Σχεδιασμός, Κατασκευή και Λειτουργία του Σταθμού Επεξεργασίας Λυμάτων για περίοδο 1 έτους ως περίοδος διόρθωσης ελαττωμάτων</a:t>
            </a:r>
            <a:endParaRPr lang="el-GR" dirty="0" smtClean="0">
              <a:solidFill>
                <a:srgbClr val="FF0000"/>
              </a:solidFill>
              <a:latin typeface="+mj-lt"/>
            </a:endParaRPr>
          </a:p>
          <a:p>
            <a:pPr hangingPunct="0"/>
            <a:endParaRPr lang="en-US" dirty="0" smtClean="0">
              <a:solidFill>
                <a:srgbClr val="FF0000"/>
              </a:solidFill>
              <a:latin typeface="+mj-lt"/>
            </a:endParaRPr>
          </a:p>
          <a:p>
            <a:pPr hangingPunct="0"/>
            <a:r>
              <a:rPr lang="el-GR" dirty="0" smtClean="0">
                <a:latin typeface="+mj-lt"/>
              </a:rPr>
              <a:t>Φάση 2: Λειτουργία και Συντήρηση του Σταθμού για περίοδο 9 ετών. </a:t>
            </a:r>
          </a:p>
          <a:p>
            <a:pPr hangingPunct="0"/>
            <a:endParaRPr lang="en-US" dirty="0" smtClean="0">
              <a:latin typeface="+mj-lt"/>
            </a:endParaRPr>
          </a:p>
          <a:p>
            <a:pPr hangingPunct="0"/>
            <a:r>
              <a:rPr lang="el-GR" dirty="0" smtClean="0">
                <a:latin typeface="+mj-lt"/>
              </a:rPr>
              <a:t>Η Ελβετική Συνομοσπονδία </a:t>
            </a:r>
            <a:r>
              <a:rPr lang="el-GR" dirty="0" smtClean="0">
                <a:latin typeface="+mj-lt"/>
              </a:rPr>
              <a:t>συγχρηματοδοτεί </a:t>
            </a:r>
            <a:r>
              <a:rPr lang="el-GR" dirty="0" smtClean="0">
                <a:latin typeface="+mj-lt"/>
              </a:rPr>
              <a:t>τη Φάση 1 του έργου σε ποσοστό 85% των συνολικών επιλέξιμων δαπανών με το Κυπριακό Κράτος να συνεισφέρει με ποσοστό 15% </a:t>
            </a:r>
            <a:r>
              <a:rPr lang="el-GR" dirty="0" smtClean="0">
                <a:latin typeface="+mj-lt"/>
              </a:rPr>
              <a:t>το οποίο </a:t>
            </a:r>
            <a:r>
              <a:rPr lang="el-GR" dirty="0" smtClean="0">
                <a:latin typeface="+mj-lt"/>
              </a:rPr>
              <a:t>αντιστοιχεί στο κόστος ανθρωποωρών απασχόλησης του προσωπικού του Τμήματος Αναπτύξεως Υδάτων. </a:t>
            </a:r>
            <a:endParaRPr lang="el-GR" dirty="0" smtClean="0">
              <a:latin typeface="+mj-lt"/>
            </a:endParaRPr>
          </a:p>
          <a:p>
            <a:pPr hangingPunct="0"/>
            <a:r>
              <a:rPr lang="el-GR" dirty="0" smtClean="0">
                <a:latin typeface="+mj-lt"/>
              </a:rPr>
              <a:t>Η </a:t>
            </a:r>
            <a:r>
              <a:rPr lang="el-GR" dirty="0" smtClean="0">
                <a:latin typeface="+mj-lt"/>
              </a:rPr>
              <a:t>Φάση 2 του έργου θα χρηματοδοτηθεί εξολοκλήρου από την Κυπριακή Δημοκρατία.</a:t>
            </a:r>
            <a:endParaRPr lang="en-US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13</a:t>
            </a:fld>
            <a:endParaRPr lang="el-GR"/>
          </a:p>
        </p:txBody>
      </p:sp>
      <p:pic>
        <p:nvPicPr>
          <p:cNvPr id="5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6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dirty="0" smtClean="0"/>
              <a:t>Σχεδιασμός, Κατασκευή και Λειτουργία του Σταθμού – ΤΑΥ 15/2013</a:t>
            </a:r>
            <a:endParaRPr lang="en-US" sz="4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435280" cy="4389120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>
                <a:latin typeface="+mj-lt"/>
              </a:rPr>
              <a:t>Ανάδοχος: Ν.Ι.Μ.Ε.Ε. </a:t>
            </a:r>
            <a:r>
              <a:rPr lang="en-US" dirty="0" smtClean="0">
                <a:latin typeface="+mj-lt"/>
              </a:rPr>
              <a:t>J.V. </a:t>
            </a:r>
            <a:endParaRPr lang="el-GR" dirty="0" smtClean="0">
              <a:latin typeface="+mj-lt"/>
            </a:endParaRPr>
          </a:p>
          <a:p>
            <a:pPr marL="880110" lvl="1" indent="-514350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Miltiades Neophytou</a:t>
            </a:r>
            <a:r>
              <a:rPr lang="el-GR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Civil Engineering Contractors and</a:t>
            </a:r>
            <a:r>
              <a:rPr lang="el-GR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Developers Ltd </a:t>
            </a:r>
            <a:endParaRPr lang="el-GR" dirty="0" smtClean="0">
              <a:latin typeface="+mj-lt"/>
            </a:endParaRPr>
          </a:p>
          <a:p>
            <a:pPr marL="880110" lvl="1" indent="-514350">
              <a:buFont typeface="Wingdings" pitchFamily="2" charset="2"/>
              <a:buChar char="§"/>
            </a:pPr>
            <a:r>
              <a:rPr lang="en-US" dirty="0" err="1" smtClean="0">
                <a:latin typeface="+mj-lt"/>
              </a:rPr>
              <a:t>Loizos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Iordanou</a:t>
            </a:r>
            <a:r>
              <a:rPr lang="el-GR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Constructions Ltd</a:t>
            </a:r>
            <a:endParaRPr lang="el-GR" dirty="0" smtClean="0">
              <a:latin typeface="+mj-lt"/>
            </a:endParaRPr>
          </a:p>
          <a:p>
            <a:pPr marL="880110" lvl="1" indent="-514350">
              <a:buFont typeface="Wingdings" pitchFamily="2" charset="2"/>
              <a:buChar char="§"/>
            </a:pPr>
            <a:r>
              <a:rPr lang="en-US" dirty="0" err="1" smtClean="0">
                <a:latin typeface="+mj-lt"/>
              </a:rPr>
              <a:t>Medcon</a:t>
            </a:r>
            <a:r>
              <a:rPr lang="en-US" dirty="0" smtClean="0">
                <a:latin typeface="+mj-lt"/>
              </a:rPr>
              <a:t> Construction</a:t>
            </a:r>
            <a:r>
              <a:rPr lang="el-GR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Ltd </a:t>
            </a:r>
            <a:endParaRPr lang="el-GR" dirty="0" smtClean="0">
              <a:latin typeface="+mj-lt"/>
            </a:endParaRPr>
          </a:p>
          <a:p>
            <a:pPr marL="880110" lvl="1" indent="-514350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Envicon</a:t>
            </a:r>
            <a:r>
              <a:rPr lang="el-GR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A.T.E.E </a:t>
            </a:r>
            <a:endParaRPr lang="el-GR" dirty="0" smtClean="0">
              <a:latin typeface="+mj-lt"/>
            </a:endParaRPr>
          </a:p>
          <a:p>
            <a:pPr marL="880110" lvl="1" indent="-514350">
              <a:buFont typeface="Wingdings" pitchFamily="2" charset="2"/>
              <a:buChar char="§"/>
            </a:pPr>
            <a:r>
              <a:rPr lang="en-US" dirty="0" err="1" smtClean="0">
                <a:latin typeface="+mj-lt"/>
              </a:rPr>
              <a:t>Ermon</a:t>
            </a:r>
            <a:r>
              <a:rPr lang="en-US" dirty="0" smtClean="0">
                <a:latin typeface="+mj-lt"/>
              </a:rPr>
              <a:t> A.E.</a:t>
            </a:r>
            <a:endParaRPr lang="el-GR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l-GR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latin typeface="+mj-lt"/>
              </a:rPr>
              <a:t>Ημερομηνία Έναρξης:</a:t>
            </a:r>
            <a:r>
              <a:rPr lang="en-GB" dirty="0" smtClean="0">
                <a:latin typeface="+mj-lt"/>
              </a:rPr>
              <a:t> </a:t>
            </a:r>
            <a:r>
              <a:rPr lang="el-GR" dirty="0" smtClean="0">
                <a:latin typeface="+mj-lt"/>
              </a:rPr>
              <a:t>Ιούνιος </a:t>
            </a:r>
            <a:r>
              <a:rPr lang="en-GB" dirty="0" smtClean="0">
                <a:latin typeface="+mj-lt"/>
              </a:rPr>
              <a:t>201</a:t>
            </a:r>
            <a:r>
              <a:rPr lang="el-GR" dirty="0" smtClean="0">
                <a:latin typeface="+mj-lt"/>
              </a:rPr>
              <a:t>5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latin typeface="+mj-lt"/>
              </a:rPr>
              <a:t>Ημερομηνία Ολοκλήρωσης Κατασκευής: Σεπτέμβριος </a:t>
            </a:r>
            <a:r>
              <a:rPr lang="en-US" dirty="0" smtClean="0">
                <a:latin typeface="+mj-lt"/>
              </a:rPr>
              <a:t>201</a:t>
            </a:r>
            <a:r>
              <a:rPr lang="el-GR" dirty="0" smtClean="0">
                <a:latin typeface="+mj-lt"/>
              </a:rPr>
              <a:t>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Κόστος Έργου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9552" y="1916832"/>
          <a:ext cx="7848872" cy="3143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76"/>
                <a:gridCol w="2664296"/>
              </a:tblGrid>
              <a:tr h="1291915"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+mj-lt"/>
                        </a:rPr>
                        <a:t>Κόστος μη συμπεριλαμβανομένου </a:t>
                      </a:r>
                    </a:p>
                    <a:p>
                      <a:pPr algn="ctr"/>
                      <a:r>
                        <a:rPr lang="el-GR" dirty="0" smtClean="0">
                          <a:latin typeface="+mj-lt"/>
                        </a:rPr>
                        <a:t>του ΦΠΑ</a:t>
                      </a:r>
                    </a:p>
                    <a:p>
                      <a:pPr algn="ctr"/>
                      <a:r>
                        <a:rPr lang="el-GR" dirty="0" smtClean="0">
                          <a:latin typeface="+mj-lt"/>
                        </a:rPr>
                        <a:t>(</a:t>
                      </a:r>
                      <a:r>
                        <a:rPr lang="en-US" dirty="0" smtClean="0">
                          <a:latin typeface="+mj-lt"/>
                        </a:rPr>
                        <a:t>€</a:t>
                      </a:r>
                      <a:r>
                        <a:rPr lang="el-GR" dirty="0" smtClean="0">
                          <a:latin typeface="+mj-lt"/>
                        </a:rPr>
                        <a:t>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403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>
                          <a:latin typeface="+mj-lt"/>
                        </a:rPr>
                        <a:t>Κόστος Σχεδιασμού και Κατασκευής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+mj-lt"/>
                        </a:rPr>
                        <a:t>3,600,000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753324"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+mj-lt"/>
                        </a:rPr>
                        <a:t>Κόστος Πρώτου Χρόνου Λειτουργίας και Συντήρησης</a:t>
                      </a:r>
                      <a:r>
                        <a:rPr lang="el-GR" baseline="0" dirty="0" smtClean="0">
                          <a:latin typeface="+mj-lt"/>
                        </a:rPr>
                        <a:t> (περίοδος διόρθωσης ελαττωμάτων)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+mj-lt"/>
                        </a:rPr>
                        <a:t>380,000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695647"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+mj-lt"/>
                        </a:rPr>
                        <a:t>Κόστος Λειτουργίας</a:t>
                      </a:r>
                      <a:r>
                        <a:rPr lang="el-GR" baseline="0" dirty="0" smtClean="0">
                          <a:latin typeface="+mj-lt"/>
                        </a:rPr>
                        <a:t> και Συντήρησης για 9 χρόνια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+mj-lt"/>
                        </a:rPr>
                        <a:t>2,600,000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7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Παρακολούθηση Υλοποίησης Σύμβασης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44824"/>
            <a:ext cx="8856984" cy="29523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l-GR" sz="1950" dirty="0" smtClean="0">
                <a:latin typeface="+mj-lt"/>
              </a:rPr>
              <a:t>Πέρνα της παρακολούθησης που γίνεται από το Τμήμα Αναπτύξεως Υδάτων στην παρακολούθηση του έργου εμπλέκονται οι ακόλουθοι φορείς: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l-GR" sz="1950" dirty="0" smtClean="0">
                <a:latin typeface="+mj-lt"/>
              </a:rPr>
              <a:t>Η Γενική Διεύθυνση Ευρωπαϊκών Προγραμμάτων Συντονισμού και Ανάπτυξης ως εθνική συντονιστική μονάδα για το συγχρηματοδοτούμενο έργο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l-GR" sz="1950" dirty="0" smtClean="0">
                <a:latin typeface="+mj-lt"/>
              </a:rPr>
              <a:t>Ο Ελβετικός Οργανισμός για Ανάπτυξη και Συνεργασία εκ μέρους της Ελβετικής Συνομοσπονδίας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l-GR" sz="1950" dirty="0" smtClean="0">
                <a:latin typeface="+mj-lt"/>
              </a:rPr>
              <a:t>Η εταιρεία </a:t>
            </a:r>
            <a:r>
              <a:rPr lang="en-US" sz="1950" dirty="0" smtClean="0">
                <a:latin typeface="+mj-lt"/>
              </a:rPr>
              <a:t>Deloitte LTD </a:t>
            </a:r>
            <a:r>
              <a:rPr lang="el-GR" sz="1950" dirty="0" smtClean="0">
                <a:latin typeface="+mj-lt"/>
              </a:rPr>
              <a:t>ως ανεξάρτητος οργανισμός ελέγχου της οικονομικής πτυχής του Έργου (Έχει επιλεγεί από την </a:t>
            </a:r>
            <a:r>
              <a:rPr lang="el-GR" sz="1950" dirty="0" smtClean="0">
                <a:latin typeface="+mj-lt"/>
              </a:rPr>
              <a:t>ΓΔ ΕΠΣΑ </a:t>
            </a:r>
            <a:r>
              <a:rPr lang="el-GR" sz="1950" dirty="0" smtClean="0">
                <a:latin typeface="+mj-lt"/>
              </a:rPr>
              <a:t>κατόπιν σχετικού διαγωνισμού) </a:t>
            </a:r>
            <a:endParaRPr lang="en-US" sz="195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16</a:t>
            </a:fld>
            <a:endParaRPr lang="el-GR"/>
          </a:p>
        </p:txBody>
      </p:sp>
      <p:pic>
        <p:nvPicPr>
          <p:cNvPr id="2050" name="Picture 2" descr="http://www.moa.gov.cy/moa/wdd/Wdd.nsf/0/92193085e54ff240c22580f900242d09/MainText/0.724C?OpenElement&amp;FieldElemForma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941168"/>
            <a:ext cx="4762500" cy="1762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l-GR" dirty="0" smtClean="0"/>
              <a:t>Κατηγορίες Αποβλήτων 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55576" y="1670640"/>
          <a:ext cx="7272808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987"/>
                <a:gridCol w="2547821"/>
              </a:tblGrid>
              <a:tr h="370840"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 smtClean="0">
                          <a:latin typeface="+mj-lt"/>
                          <a:ea typeface="Times New Roman"/>
                          <a:cs typeface="Times New Roman"/>
                        </a:rPr>
                        <a:t>Περιγραφή</a:t>
                      </a:r>
                      <a:r>
                        <a:rPr lang="el-GR" sz="1800" baseline="0" dirty="0" smtClean="0"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 smtClean="0">
                          <a:latin typeface="+mj-lt"/>
                          <a:ea typeface="Times New Roman"/>
                          <a:cs typeface="Times New Roman"/>
                        </a:rPr>
                        <a:t>Δυναμικότητα</a:t>
                      </a:r>
                      <a:r>
                        <a:rPr lang="en-GB" sz="1800" dirty="0">
                          <a:latin typeface="+mj-lt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GB" sz="1800" dirty="0">
                          <a:latin typeface="+mj-lt"/>
                          <a:ea typeface="Times New Roman"/>
                          <a:cs typeface="Times New Roman"/>
                        </a:rPr>
                      </a:br>
                      <a:r>
                        <a:rPr lang="el-GR" sz="1800" dirty="0" smtClean="0">
                          <a:latin typeface="+mj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GB" sz="1800" dirty="0" smtClean="0">
                          <a:latin typeface="+mj-lt"/>
                          <a:ea typeface="Times New Roman"/>
                          <a:cs typeface="Times New Roman"/>
                        </a:rPr>
                        <a:t>m³/day</a:t>
                      </a:r>
                      <a:r>
                        <a:rPr lang="el-GR" sz="1800" dirty="0" smtClean="0"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-450215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 smtClean="0">
                          <a:latin typeface="+mj-lt"/>
                          <a:ea typeface="Times New Roman"/>
                          <a:cs typeface="Times New Roman"/>
                        </a:rPr>
                        <a:t>Οικιακά </a:t>
                      </a:r>
                      <a:r>
                        <a:rPr lang="el-GR" sz="1800" dirty="0" err="1" smtClean="0">
                          <a:latin typeface="+mj-lt"/>
                          <a:ea typeface="Times New Roman"/>
                          <a:cs typeface="Times New Roman"/>
                        </a:rPr>
                        <a:t>Βοθρολύματα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+mj-lt"/>
                          <a:ea typeface="Times New Roman"/>
                          <a:cs typeface="Times New Roman"/>
                        </a:rPr>
                        <a:t>230</a:t>
                      </a:r>
                    </a:p>
                  </a:txBody>
                  <a:tcPr marL="44450" marR="4445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-450215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 smtClean="0">
                          <a:latin typeface="+mj-lt"/>
                          <a:ea typeface="Times New Roman"/>
                          <a:cs typeface="Times New Roman"/>
                        </a:rPr>
                        <a:t>Ελαφριά</a:t>
                      </a:r>
                      <a:r>
                        <a:rPr lang="el-GR" sz="1800" baseline="0" dirty="0" smtClean="0">
                          <a:latin typeface="+mj-lt"/>
                          <a:ea typeface="Times New Roman"/>
                          <a:cs typeface="Times New Roman"/>
                        </a:rPr>
                        <a:t> Βιομηχανικά Λύματα </a:t>
                      </a:r>
                    </a:p>
                    <a:p>
                      <a:pPr indent="-450215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baseline="0" dirty="0" smtClean="0">
                          <a:latin typeface="+mj-lt"/>
                          <a:ea typeface="Times New Roman"/>
                          <a:cs typeface="Times New Roman"/>
                        </a:rPr>
                        <a:t>(π.χ. μονάδες </a:t>
                      </a:r>
                      <a:r>
                        <a:rPr lang="el-GR" sz="1800" baseline="0" dirty="0" smtClean="0">
                          <a:latin typeface="+mj-lt"/>
                          <a:ea typeface="Times New Roman"/>
                          <a:cs typeface="Times New Roman"/>
                        </a:rPr>
                        <a:t>πλύσης </a:t>
                      </a:r>
                      <a:r>
                        <a:rPr lang="el-GR" sz="1800" baseline="0" dirty="0" smtClean="0">
                          <a:latin typeface="+mj-lt"/>
                          <a:ea typeface="Times New Roman"/>
                          <a:cs typeface="Times New Roman"/>
                        </a:rPr>
                        <a:t>και συσκευασίας φρούτων, υφαντουργία, μονάδες κατασκευής επίπλων) 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+mj-lt"/>
                          <a:ea typeface="Times New Roman"/>
                          <a:cs typeface="Times New Roman"/>
                        </a:rPr>
                        <a:t>118</a:t>
                      </a:r>
                    </a:p>
                  </a:txBody>
                  <a:tcPr marL="44450" marR="4445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-450215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 smtClean="0">
                          <a:latin typeface="+mj-lt"/>
                          <a:ea typeface="Times New Roman"/>
                          <a:cs typeface="Times New Roman"/>
                        </a:rPr>
                        <a:t>Βαρέα </a:t>
                      </a:r>
                      <a:r>
                        <a:rPr lang="el-GR" sz="1800" baseline="0" dirty="0" smtClean="0">
                          <a:latin typeface="+mj-lt"/>
                          <a:ea typeface="Times New Roman"/>
                          <a:cs typeface="Times New Roman"/>
                        </a:rPr>
                        <a:t>Βιομηχανικά Λύματα </a:t>
                      </a:r>
                    </a:p>
                    <a:p>
                      <a:pPr indent="-450215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baseline="0" dirty="0" smtClean="0">
                          <a:latin typeface="+mj-lt"/>
                          <a:ea typeface="Times New Roman"/>
                          <a:cs typeface="Times New Roman"/>
                        </a:rPr>
                        <a:t>(π.χ. μονάδες παραγωγής γαλακτοκομικών προϊόντων, μονάδες μεταποίηση ψαριών και </a:t>
                      </a:r>
                      <a:r>
                        <a:rPr lang="el-GR" sz="1800" baseline="0" dirty="0" smtClean="0">
                          <a:latin typeface="+mj-lt"/>
                          <a:ea typeface="Times New Roman"/>
                          <a:cs typeface="Times New Roman"/>
                        </a:rPr>
                        <a:t>κρεάτων)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+mj-lt"/>
                          <a:ea typeface="Times New Roman"/>
                          <a:cs typeface="Times New Roman"/>
                        </a:rPr>
                        <a:t>336</a:t>
                      </a:r>
                    </a:p>
                  </a:txBody>
                  <a:tcPr marL="44450" marR="4445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-450215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 smtClean="0">
                          <a:latin typeface="+mj-lt"/>
                          <a:ea typeface="Times New Roman"/>
                          <a:cs typeface="Times New Roman"/>
                        </a:rPr>
                        <a:t>Χημικές Τουαλέτες 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latin typeface="+mj-lt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450215" indent="-450215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 err="1" smtClean="0">
                          <a:latin typeface="+mj-lt"/>
                          <a:ea typeface="Times New Roman"/>
                          <a:cs typeface="Times New Roman"/>
                        </a:rPr>
                        <a:t>Στραγγίδια</a:t>
                      </a:r>
                      <a:r>
                        <a:rPr lang="el-GR" sz="1800" dirty="0" smtClean="0"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latin typeface="+mj-lt"/>
                          <a:ea typeface="Times New Roman"/>
                          <a:cs typeface="Times New Roman"/>
                        </a:rPr>
                        <a:t>24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-450215"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Σύνολο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  <a:cs typeface="Times New Roman"/>
                        </a:rPr>
                        <a:t>718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-450215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 smtClean="0">
                          <a:latin typeface="+mj-lt"/>
                          <a:ea typeface="Times New Roman"/>
                          <a:cs typeface="Times New Roman"/>
                        </a:rPr>
                        <a:t>Περίσσεια Λάσπης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+mj-lt"/>
                          <a:ea typeface="Times New Roman"/>
                          <a:cs typeface="Times New Roman"/>
                        </a:rPr>
                        <a:t>87</a:t>
                      </a:r>
                    </a:p>
                  </a:txBody>
                  <a:tcPr marL="44450" marR="4445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indent="-450215"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Γενικό Σύνολο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  <a:cs typeface="Times New Roman"/>
                        </a:rPr>
                        <a:t>805</a:t>
                      </a:r>
                      <a:endParaRPr lang="en-US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11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12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43000"/>
          </a:xfrm>
        </p:spPr>
        <p:txBody>
          <a:bodyPr>
            <a:noAutofit/>
          </a:bodyPr>
          <a:lstStyle/>
          <a:p>
            <a:r>
              <a:rPr lang="el-GR" sz="4000" dirty="0" smtClean="0">
                <a:ea typeface="Calibri"/>
                <a:cs typeface="Arial" pitchFamily="34" charset="0"/>
              </a:rPr>
              <a:t>Ρυπαντικό Φορτίο Εισερχομένων Λυμάτων</a:t>
            </a:r>
            <a:endParaRPr lang="en-US" sz="4000" dirty="0"/>
          </a:p>
        </p:txBody>
      </p:sp>
      <p:pic>
        <p:nvPicPr>
          <p:cNvPr id="11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12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18</a:t>
            </a:fld>
            <a:endParaRPr lang="el-GR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95536" y="2132856"/>
          <a:ext cx="7992888" cy="43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864096"/>
                <a:gridCol w="1008112"/>
                <a:gridCol w="936104"/>
                <a:gridCol w="812662"/>
                <a:gridCol w="1141841"/>
                <a:gridCol w="1141841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l-GR" sz="2000" dirty="0" smtClean="0">
                          <a:latin typeface="+mj-lt"/>
                          <a:cs typeface="Arial" pitchFamily="34" charset="0"/>
                        </a:rPr>
                        <a:t>Κατηγορία</a:t>
                      </a:r>
                      <a:r>
                        <a:rPr lang="el-GR" sz="2000" baseline="0" dirty="0" smtClean="0">
                          <a:latin typeface="+mj-lt"/>
                          <a:cs typeface="Arial" pitchFamily="34" charset="0"/>
                        </a:rPr>
                        <a:t> αποβλήτων 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l-GR" sz="2000" dirty="0" smtClean="0">
                          <a:latin typeface="+mj-lt"/>
                          <a:ea typeface="Calibri"/>
                          <a:cs typeface="Arial" pitchFamily="34" charset="0"/>
                        </a:rPr>
                        <a:t>Ρυπαντικό Φορτίο (</a:t>
                      </a:r>
                      <a:r>
                        <a:rPr lang="en-US" sz="2000" dirty="0" smtClean="0">
                          <a:latin typeface="+mj-lt"/>
                          <a:ea typeface="Calibri"/>
                          <a:cs typeface="Arial" pitchFamily="34" charset="0"/>
                        </a:rPr>
                        <a:t>kg/</a:t>
                      </a:r>
                      <a:r>
                        <a:rPr lang="el-GR" sz="2000" dirty="0" smtClean="0">
                          <a:latin typeface="+mj-lt"/>
                          <a:ea typeface="Calibri"/>
                          <a:cs typeface="Arial" pitchFamily="34" charset="0"/>
                        </a:rPr>
                        <a:t>ημέρα)</a:t>
                      </a:r>
                      <a:endParaRPr lang="en-US" sz="2000" dirty="0"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endParaRPr lang="en-US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endParaRPr lang="en-US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endParaRPr lang="en-US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endParaRPr lang="en-US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endParaRPr lang="en-US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BOD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COD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SS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TN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TP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kumimoji="0" lang="en-US" sz="2000" b="1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FOG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err="1" smtClean="0">
                          <a:latin typeface="+mj-lt"/>
                          <a:cs typeface="Arial" pitchFamily="34" charset="0"/>
                        </a:rPr>
                        <a:t>Βοθρολύματα</a:t>
                      </a:r>
                      <a:r>
                        <a:rPr lang="el-GR" sz="2000" dirty="0" smtClean="0">
                          <a:latin typeface="+mj-lt"/>
                          <a:cs typeface="Arial" pitchFamily="34" charset="0"/>
                        </a:rPr>
                        <a:t> </a:t>
                      </a:r>
                      <a:endParaRPr lang="en-US" sz="2000" dirty="0" smtClean="0"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172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258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429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32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j-lt"/>
                          <a:cs typeface="Arial" pitchFamily="34" charset="0"/>
                        </a:rPr>
                        <a:t>Ελαφριά Βιομηχανικά</a:t>
                      </a:r>
                      <a:endParaRPr lang="en-US" sz="2000" dirty="0"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18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63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26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j-lt"/>
                          <a:ea typeface="Calibri"/>
                          <a:cs typeface="Arial" pitchFamily="34" charset="0"/>
                        </a:rPr>
                        <a:t>0,20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j-lt"/>
                          <a:ea typeface="Calibri"/>
                          <a:cs typeface="Arial" pitchFamily="34" charset="0"/>
                        </a:rPr>
                        <a:t>0,40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j-lt"/>
                          <a:cs typeface="Arial" pitchFamily="34" charset="0"/>
                        </a:rPr>
                        <a:t>Χημικές Τουαλέτες </a:t>
                      </a:r>
                      <a:endParaRPr lang="en-US" sz="2000" dirty="0"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59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48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27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j-lt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194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j-lt"/>
                          <a:cs typeface="Arial" pitchFamily="34" charset="0"/>
                        </a:rPr>
                        <a:t>Στραγγίσματα από ΧΥΤΥ</a:t>
                      </a:r>
                      <a:endParaRPr lang="en-US" sz="2000" dirty="0"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308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521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36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36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0,10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j-lt"/>
                          <a:ea typeface="Calibri"/>
                          <a:cs typeface="Arial" pitchFamily="34" charset="0"/>
                        </a:rPr>
                        <a:t>Βαρέα Βιομηχανικά</a:t>
                      </a:r>
                      <a:endParaRPr lang="en-US" sz="2000" dirty="0"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1.400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8.200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1.800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45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40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Total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1.920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9.101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2.339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141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23,20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63,50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l-GR" sz="2000" kern="1200" dirty="0" smtClean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Arial" pitchFamily="34" charset="0"/>
                        </a:rPr>
                        <a:t>Περίσσεια Ιλύς από Άλλες ΕΕΛ</a:t>
                      </a:r>
                      <a:endParaRPr kumimoji="0" lang="en-US" sz="200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A77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840  </a:t>
                      </a:r>
                    </a:p>
                  </a:txBody>
                  <a:tcPr marL="68580" marR="68580" marT="0" marB="0" anchor="ctr">
                    <a:solidFill>
                      <a:srgbClr val="9A77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2.100</a:t>
                      </a:r>
                    </a:p>
                  </a:txBody>
                  <a:tcPr marL="68580" marR="68580" marT="0" marB="0" anchor="ctr">
                    <a:solidFill>
                      <a:srgbClr val="9A77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1.400</a:t>
                      </a:r>
                    </a:p>
                  </a:txBody>
                  <a:tcPr marL="68580" marR="68580" marT="0" marB="0" anchor="ctr">
                    <a:solidFill>
                      <a:srgbClr val="9A77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140</a:t>
                      </a:r>
                    </a:p>
                  </a:txBody>
                  <a:tcPr marL="68580" marR="68580" marT="0" marB="0" anchor="ctr">
                    <a:solidFill>
                      <a:srgbClr val="9A77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solidFill>
                      <a:srgbClr val="9A77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j-lt"/>
                          <a:ea typeface="Calibri"/>
                          <a:cs typeface="Arial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solidFill>
                      <a:srgbClr val="9A77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Όρια Εκροής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19</a:t>
            </a:fld>
            <a:endParaRPr lang="el-GR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47664" y="2060848"/>
          <a:ext cx="5832648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2376264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+mj-lt"/>
                          <a:cs typeface="Arial" pitchFamily="34" charset="0"/>
                        </a:rPr>
                        <a:t>Παράμετρος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+mj-lt"/>
                          <a:cs typeface="Arial" pitchFamily="34" charset="0"/>
                        </a:rPr>
                        <a:t>Όρια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  <a:cs typeface="Arial" pitchFamily="34" charset="0"/>
                        </a:rPr>
                        <a:t>COD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  <a:cs typeface="Arial" pitchFamily="34" charset="0"/>
                          <a:sym typeface="Symbol"/>
                        </a:rPr>
                        <a:t></a:t>
                      </a:r>
                      <a:r>
                        <a:rPr lang="en-US" sz="2000" dirty="0" smtClean="0">
                          <a:latin typeface="+mj-lt"/>
                          <a:cs typeface="Arial" pitchFamily="34" charset="0"/>
                        </a:rPr>
                        <a:t> 70 mg/l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  <a:cs typeface="Arial" pitchFamily="34" charset="0"/>
                        </a:rPr>
                        <a:t>BOD</a:t>
                      </a:r>
                      <a:r>
                        <a:rPr lang="en-US" sz="2000" baseline="-25000" dirty="0" smtClean="0">
                          <a:latin typeface="+mj-lt"/>
                          <a:cs typeface="Arial" pitchFamily="34" charset="0"/>
                        </a:rPr>
                        <a:t>5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  <a:cs typeface="Arial" pitchFamily="34" charset="0"/>
                          <a:sym typeface="Symbol"/>
                        </a:rPr>
                        <a:t></a:t>
                      </a:r>
                      <a:r>
                        <a:rPr lang="en-US" sz="2000" dirty="0" smtClean="0">
                          <a:latin typeface="+mj-lt"/>
                          <a:cs typeface="Arial" pitchFamily="34" charset="0"/>
                        </a:rPr>
                        <a:t> 10 mg/l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  <a:cs typeface="Arial" pitchFamily="34" charset="0"/>
                        </a:rPr>
                        <a:t>SS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  <a:cs typeface="Arial" pitchFamily="34" charset="0"/>
                          <a:sym typeface="Symbol"/>
                        </a:rPr>
                        <a:t></a:t>
                      </a:r>
                      <a:r>
                        <a:rPr lang="en-US" sz="2000" dirty="0" smtClean="0">
                          <a:latin typeface="+mj-lt"/>
                          <a:cs typeface="Arial" pitchFamily="34" charset="0"/>
                        </a:rPr>
                        <a:t> 10 mg/l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+mj-lt"/>
                          <a:cs typeface="Arial" pitchFamily="34" charset="0"/>
                        </a:rPr>
                        <a:t>Λίπη και Έλαια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  <a:cs typeface="Arial" pitchFamily="34" charset="0"/>
                          <a:sym typeface="Symbol"/>
                        </a:rPr>
                        <a:t></a:t>
                      </a:r>
                      <a:r>
                        <a:rPr lang="en-US" sz="2000" dirty="0" smtClean="0">
                          <a:latin typeface="+mj-lt"/>
                          <a:cs typeface="Arial" pitchFamily="34" charset="0"/>
                        </a:rPr>
                        <a:t> 5 mg/l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  <a:cs typeface="Arial" pitchFamily="34" charset="0"/>
                        </a:rPr>
                        <a:t>E Coli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  <a:cs typeface="Arial" pitchFamily="34" charset="0"/>
                          <a:sym typeface="Symbol"/>
                        </a:rPr>
                        <a:t></a:t>
                      </a:r>
                      <a:r>
                        <a:rPr lang="en-US" sz="2000" dirty="0" smtClean="0">
                          <a:latin typeface="+mj-lt"/>
                          <a:cs typeface="Arial" pitchFamily="34" charset="0"/>
                        </a:rPr>
                        <a:t> 5 / 100 ml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+mj-lt"/>
                          <a:cs typeface="Arial" pitchFamily="34" charset="0"/>
                        </a:rPr>
                        <a:t>Αυγά εντερικών παρασίτων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+mj-lt"/>
                          <a:cs typeface="Arial" pitchFamily="34" charset="0"/>
                        </a:rPr>
                        <a:t>Κανένα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  <a:cs typeface="Arial" pitchFamily="34" charset="0"/>
                        </a:rPr>
                        <a:t>pH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  <a:cs typeface="Arial" pitchFamily="34" charset="0"/>
                        </a:rPr>
                        <a:t>6,5 – 8,5 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+mj-lt"/>
                          <a:cs typeface="Arial" pitchFamily="34" charset="0"/>
                        </a:rPr>
                        <a:t>Ηλεκτρική Αγωγιμότητα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  <a:cs typeface="Arial" pitchFamily="34" charset="0"/>
                        </a:rPr>
                        <a:t>2.200 </a:t>
                      </a:r>
                      <a:r>
                        <a:rPr lang="en-US" sz="2000" dirty="0" err="1" smtClean="0">
                          <a:latin typeface="+mj-lt"/>
                          <a:cs typeface="Arial" pitchFamily="34" charset="0"/>
                        </a:rPr>
                        <a:t>μS</a:t>
                      </a:r>
                      <a:r>
                        <a:rPr lang="en-US" sz="2000" dirty="0" smtClean="0">
                          <a:latin typeface="+mj-lt"/>
                          <a:cs typeface="Arial" pitchFamily="34" charset="0"/>
                        </a:rPr>
                        <a:t>/cm</a:t>
                      </a:r>
                      <a:endParaRPr lang="en-US" sz="200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119263"/>
            <a:ext cx="1158721" cy="837771"/>
          </a:xfrm>
          <a:prstGeom prst="rect">
            <a:avLst/>
          </a:prstGeom>
          <a:noFill/>
        </p:spPr>
      </p:pic>
      <p:pic>
        <p:nvPicPr>
          <p:cNvPr id="7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209056" cy="840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Παρουσίασης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latin typeface="+mj-lt"/>
              </a:rPr>
              <a:t>Γενικός Στόχος του Έργου</a:t>
            </a:r>
            <a:endParaRPr lang="en-US" dirty="0" smtClean="0">
              <a:latin typeface="+mj-lt"/>
            </a:endParaRPr>
          </a:p>
          <a:p>
            <a:r>
              <a:rPr lang="el-GR" dirty="0" smtClean="0">
                <a:latin typeface="+mj-lt"/>
              </a:rPr>
              <a:t>Υφιστάμενες Χωμάτινες Δεξαμενές</a:t>
            </a:r>
            <a:endParaRPr lang="en-US" dirty="0" smtClean="0">
              <a:latin typeface="+mj-lt"/>
            </a:endParaRPr>
          </a:p>
          <a:p>
            <a:r>
              <a:rPr lang="el-GR" dirty="0" smtClean="0">
                <a:latin typeface="+mj-lt"/>
              </a:rPr>
              <a:t>Συμβάσεις Υλοποίησης του Έργου </a:t>
            </a:r>
            <a:endParaRPr lang="en-US" dirty="0" smtClean="0">
              <a:latin typeface="+mj-lt"/>
            </a:endParaRPr>
          </a:p>
          <a:p>
            <a:r>
              <a:rPr lang="el-GR" dirty="0" smtClean="0">
                <a:latin typeface="+mj-lt"/>
              </a:rPr>
              <a:t>Κατηγορίες Αποβλήτων</a:t>
            </a:r>
            <a:endParaRPr lang="en-US" dirty="0" smtClean="0">
              <a:latin typeface="+mj-lt"/>
            </a:endParaRPr>
          </a:p>
          <a:p>
            <a:r>
              <a:rPr lang="el-GR" dirty="0" smtClean="0">
                <a:latin typeface="+mj-lt"/>
              </a:rPr>
              <a:t>Ρυπαντικό Φορτίο Εισερχομένων Λυμάτων</a:t>
            </a:r>
            <a:endParaRPr lang="en-US" dirty="0" smtClean="0">
              <a:latin typeface="+mj-lt"/>
            </a:endParaRPr>
          </a:p>
          <a:p>
            <a:r>
              <a:rPr lang="el-GR" dirty="0" smtClean="0">
                <a:latin typeface="+mj-lt"/>
              </a:rPr>
              <a:t>Όρια Εκροής </a:t>
            </a:r>
            <a:endParaRPr lang="en-US" dirty="0" smtClean="0">
              <a:latin typeface="+mj-lt"/>
            </a:endParaRPr>
          </a:p>
          <a:p>
            <a:r>
              <a:rPr lang="el-GR" dirty="0" smtClean="0">
                <a:latin typeface="+mj-lt"/>
              </a:rPr>
              <a:t>Εκκένωση Βυτιοφόρων</a:t>
            </a:r>
            <a:endParaRPr lang="en-US" dirty="0" smtClean="0">
              <a:latin typeface="+mj-lt"/>
            </a:endParaRPr>
          </a:p>
          <a:p>
            <a:r>
              <a:rPr lang="el-GR" dirty="0" smtClean="0">
                <a:latin typeface="+mj-lt"/>
              </a:rPr>
              <a:t>Λειτουργία Σταθμού Επεξεργασίας </a:t>
            </a:r>
            <a:endParaRPr lang="en-US" dirty="0" smtClean="0">
              <a:latin typeface="+mj-lt"/>
            </a:endParaRPr>
          </a:p>
          <a:p>
            <a:r>
              <a:rPr lang="el-GR" dirty="0" smtClean="0">
                <a:latin typeface="+mj-lt"/>
              </a:rPr>
              <a:t>Τρόπος Διάθεσης του Ανακυκλωμένου Νερού  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Θέσεις Εκκένωση Βυτιοφόρων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3568" y="2060848"/>
          <a:ext cx="7056784" cy="3427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8212"/>
                <a:gridCol w="1638572"/>
              </a:tblGrid>
              <a:tr h="734482"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+mj-lt"/>
                        </a:rPr>
                        <a:t>Θέσεις Εκκένωση Βυτιοφόρων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+mj-lt"/>
                        </a:rPr>
                        <a:t>Αριθμός </a:t>
                      </a:r>
                    </a:p>
                    <a:p>
                      <a:pPr algn="ctr"/>
                      <a:r>
                        <a:rPr lang="el-GR" dirty="0" smtClean="0">
                          <a:latin typeface="+mj-lt"/>
                        </a:rPr>
                        <a:t>Θέσεων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+mj-lt"/>
                        </a:rPr>
                        <a:t>Θέσεις εκκένωσης βαρέων βιομηχανικών αποβλήτων 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+mj-lt"/>
                        </a:rPr>
                        <a:t>2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734482"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+mj-lt"/>
                        </a:rPr>
                        <a:t>Θέσεις εκκένωσης οικιακών </a:t>
                      </a:r>
                      <a:r>
                        <a:rPr lang="el-GR" dirty="0" err="1" smtClean="0">
                          <a:latin typeface="+mj-lt"/>
                        </a:rPr>
                        <a:t>βοθρολυμάτων</a:t>
                      </a:r>
                      <a:r>
                        <a:rPr lang="el-GR" dirty="0" smtClean="0">
                          <a:latin typeface="+mj-lt"/>
                        </a:rPr>
                        <a:t> και ελαφρών βιομηχανικών αποβλήτων 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+mj-lt"/>
                        </a:rPr>
                        <a:t>2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734482"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+mj-lt"/>
                        </a:rPr>
                        <a:t>Θέσεις εκκένωσης</a:t>
                      </a:r>
                      <a:r>
                        <a:rPr kumimoji="0" lang="el-GR" sz="18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βυτιοφόρων που μεταφέρουν περίσσεια ιλύος  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+mj-lt"/>
                        </a:rPr>
                        <a:t>2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734482"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+mj-lt"/>
                        </a:rPr>
                        <a:t>Θέσεις εκκένωσης χημικών τουαλετών και βυτίων με αδιευκρίνιστα </a:t>
                      </a:r>
                      <a:r>
                        <a:rPr lang="el-GR" dirty="0" err="1" smtClean="0">
                          <a:latin typeface="+mj-lt"/>
                        </a:rPr>
                        <a:t>βοθρολύματα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+mj-lt"/>
                        </a:rPr>
                        <a:t>1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6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Εκκένωση Βυτιοφόρων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>
                <a:latin typeface="+mj-lt"/>
              </a:rPr>
              <a:t>Στην είσοδο του χώρου εκκένωσης </a:t>
            </a:r>
            <a:r>
              <a:rPr lang="el-GR" sz="2400" dirty="0" smtClean="0">
                <a:latin typeface="+mj-lt"/>
              </a:rPr>
              <a:t>βυτιοφόρων (ΧΕΒ) θα </a:t>
            </a:r>
            <a:r>
              <a:rPr lang="el-GR" sz="2400" dirty="0" smtClean="0">
                <a:latin typeface="+mj-lt"/>
              </a:rPr>
              <a:t>κατασκευαστεί κτίριο ελέγχου και θα τοποθετηθεί γεφυροπλάστιγγα για τη ζύγιση των εισερχόμενων και εξερχόμενων βυτίων. </a:t>
            </a:r>
            <a:endParaRPr lang="en-US" sz="2400" dirty="0" smtClean="0">
              <a:latin typeface="+mj-lt"/>
            </a:endParaRPr>
          </a:p>
          <a:p>
            <a:r>
              <a:rPr lang="el-GR" sz="2400" dirty="0" smtClean="0">
                <a:latin typeface="+mj-lt"/>
              </a:rPr>
              <a:t>Μετά τη ζύγιση θα ακολουθεί ηλεκτρονική αποθήκευση των αποδεικτικών προέλευσης των λυμάτων και κατάταξή τους σε μία από τις κατηγορίες που επεξεργάζεται ο </a:t>
            </a:r>
            <a:r>
              <a:rPr lang="el-GR" sz="2400" dirty="0" smtClean="0">
                <a:latin typeface="+mj-lt"/>
              </a:rPr>
              <a:t>σταθμός</a:t>
            </a:r>
            <a:endParaRPr lang="el-GR" sz="2400" dirty="0" smtClean="0">
              <a:latin typeface="+mj-lt"/>
            </a:endParaRPr>
          </a:p>
          <a:p>
            <a:r>
              <a:rPr lang="el-GR" sz="2400" dirty="0" smtClean="0">
                <a:latin typeface="+mj-lt"/>
              </a:rPr>
              <a:t>Ακολούθως ο </a:t>
            </a:r>
            <a:r>
              <a:rPr lang="el-GR" sz="2400" dirty="0" err="1" smtClean="0">
                <a:latin typeface="+mj-lt"/>
              </a:rPr>
              <a:t>βυτιοφορέας</a:t>
            </a:r>
            <a:r>
              <a:rPr lang="el-GR" sz="2400" dirty="0" smtClean="0">
                <a:latin typeface="+mj-lt"/>
              </a:rPr>
              <a:t> </a:t>
            </a:r>
            <a:r>
              <a:rPr lang="el-GR" sz="2400" dirty="0" smtClean="0">
                <a:latin typeface="+mj-lt"/>
              </a:rPr>
              <a:t>θα προμηθεύεται </a:t>
            </a:r>
            <a:r>
              <a:rPr lang="el-GR" sz="2400" dirty="0" smtClean="0">
                <a:latin typeface="+mj-lt"/>
              </a:rPr>
              <a:t>μαγνητική κάρτα εισόδου και </a:t>
            </a:r>
            <a:r>
              <a:rPr lang="el-GR" sz="2400" dirty="0" smtClean="0">
                <a:latin typeface="+mj-lt"/>
              </a:rPr>
              <a:t>θα οδηγεί </a:t>
            </a:r>
            <a:r>
              <a:rPr lang="el-GR" sz="2400" dirty="0" smtClean="0">
                <a:latin typeface="+mj-lt"/>
              </a:rPr>
              <a:t>το βυτίο στη θέση εκκένωσης που </a:t>
            </a:r>
            <a:r>
              <a:rPr lang="el-GR" sz="2400" dirty="0" smtClean="0">
                <a:latin typeface="+mj-lt"/>
              </a:rPr>
              <a:t>θα του </a:t>
            </a:r>
            <a:r>
              <a:rPr lang="el-GR" sz="2400" dirty="0" smtClean="0">
                <a:latin typeface="+mj-lt"/>
              </a:rPr>
              <a:t>υποδεικνύεται. </a:t>
            </a:r>
            <a:endParaRPr lang="en-US" sz="2400" dirty="0" smtClean="0">
              <a:latin typeface="+mj-lt"/>
            </a:endParaRPr>
          </a:p>
        </p:txBody>
      </p:sp>
      <p:pic>
        <p:nvPicPr>
          <p:cNvPr id="4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5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Εκκένωση Βυτιοφόρων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>
                <a:latin typeface="+mj-lt"/>
              </a:rPr>
              <a:t>Ο οδηγός εισάγει την κάρτα στον Πίνακα Αναγνώρισης Βυτίου και η </a:t>
            </a:r>
            <a:r>
              <a:rPr lang="el-GR" sz="2400" dirty="0" smtClean="0">
                <a:latin typeface="+mj-lt"/>
              </a:rPr>
              <a:t>αυτόματη πνευματική </a:t>
            </a:r>
            <a:r>
              <a:rPr lang="el-GR" sz="2400" dirty="0" smtClean="0">
                <a:latin typeface="+mj-lt"/>
              </a:rPr>
              <a:t>βάνα της διάταξης εκκένωσης που έχει οριστεί από τον Υπεύθυνο Λειτουργίας ανοίγει αυτόματα. </a:t>
            </a:r>
          </a:p>
          <a:p>
            <a:r>
              <a:rPr lang="el-GR" sz="2400" dirty="0" smtClean="0">
                <a:latin typeface="+mj-lt"/>
              </a:rPr>
              <a:t>Από το Πίνακα Αναγνώρισης Βυτίου μεταφέρεται στο Κέντρο Ελέγχου  η επιβεβαίωση της εκκένωσης </a:t>
            </a:r>
            <a:r>
              <a:rPr lang="el-GR" sz="2400" dirty="0" smtClean="0">
                <a:latin typeface="+mj-lt"/>
              </a:rPr>
              <a:t>στην </a:t>
            </a:r>
            <a:r>
              <a:rPr lang="el-GR" sz="2400" dirty="0" smtClean="0">
                <a:latin typeface="+mj-lt"/>
              </a:rPr>
              <a:t>προδιαγεγραμμένη θέση, καθώς επίσης και ο χρόνος εκκένωσης. </a:t>
            </a:r>
            <a:endParaRPr lang="en-US" sz="2400" dirty="0" smtClean="0">
              <a:latin typeface="+mj-lt"/>
            </a:endParaRPr>
          </a:p>
          <a:p>
            <a:r>
              <a:rPr lang="el-GR" sz="2400" dirty="0" smtClean="0">
                <a:latin typeface="+mj-lt"/>
              </a:rPr>
              <a:t>Στη συνέχεια το βυτιοφόρο ζυγίζεται κατά την έξοδό του από το ΧΕΒ και ο </a:t>
            </a:r>
            <a:r>
              <a:rPr lang="el-GR" sz="2400" dirty="0" err="1" smtClean="0">
                <a:latin typeface="+mj-lt"/>
              </a:rPr>
              <a:t>βυτιοφορέας</a:t>
            </a:r>
            <a:r>
              <a:rPr lang="el-GR" sz="2400" dirty="0" smtClean="0">
                <a:latin typeface="+mj-lt"/>
              </a:rPr>
              <a:t> παραδίδει τη μαγνητική κάρτα εισόδου, αφού πρώτα παραλάβει αποδεικτικό εκκένωσης.</a:t>
            </a:r>
            <a:endParaRPr lang="en-US" sz="2400" dirty="0" smtClean="0">
              <a:latin typeface="+mj-lt"/>
            </a:endParaRPr>
          </a:p>
        </p:txBody>
      </p:sp>
      <p:pic>
        <p:nvPicPr>
          <p:cNvPr id="4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5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Λειτουργία Σταθμού Επεξεργασίας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1844824"/>
            <a:ext cx="8964488" cy="46618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l-GR" sz="1700" dirty="0" smtClean="0">
                <a:latin typeface="+mj-lt"/>
                <a:cs typeface="Arial" pitchFamily="34" charset="0"/>
              </a:rPr>
              <a:t>Στη Εγκατάσταση Επεξεργασίας θα παρέχονται δύο δυνατότητες διαχείρισης των λυμάτων:</a:t>
            </a:r>
          </a:p>
          <a:p>
            <a:pPr>
              <a:buNone/>
            </a:pPr>
            <a:r>
              <a:rPr lang="el-GR" sz="800" dirty="0" smtClean="0">
                <a:latin typeface="+mj-lt"/>
                <a:cs typeface="Arial" pitchFamily="34" charset="0"/>
              </a:rPr>
              <a:t> </a:t>
            </a:r>
            <a:endParaRPr lang="en-US" sz="800" dirty="0" smtClean="0">
              <a:latin typeface="+mj-lt"/>
              <a:cs typeface="Arial" pitchFamily="34" charset="0"/>
            </a:endParaRPr>
          </a:p>
          <a:p>
            <a:r>
              <a:rPr lang="el-GR" sz="1700" b="1" dirty="0" smtClean="0">
                <a:latin typeface="+mj-lt"/>
                <a:cs typeface="Arial" pitchFamily="34" charset="0"/>
              </a:rPr>
              <a:t>Κύριος τρόπος λειτουργίας</a:t>
            </a:r>
            <a:r>
              <a:rPr lang="el-GR" sz="1700" dirty="0" smtClean="0">
                <a:latin typeface="+mj-lt"/>
                <a:cs typeface="Arial" pitchFamily="34" charset="0"/>
              </a:rPr>
              <a:t>: Το σύνολο των </a:t>
            </a:r>
            <a:r>
              <a:rPr lang="el-GR" sz="1700" dirty="0" err="1" smtClean="0">
                <a:latin typeface="+mj-lt"/>
                <a:cs typeface="Arial" pitchFamily="34" charset="0"/>
              </a:rPr>
              <a:t>βοθρολυμάτων</a:t>
            </a:r>
            <a:r>
              <a:rPr lang="el-GR" sz="1700" dirty="0" smtClean="0">
                <a:latin typeface="+mj-lt"/>
                <a:cs typeface="Arial" pitchFamily="34" charset="0"/>
              </a:rPr>
              <a:t> όλων των κατηγοριών </a:t>
            </a:r>
            <a:r>
              <a:rPr lang="el-GR" sz="1700" dirty="0" smtClean="0">
                <a:latin typeface="+mj-lt"/>
                <a:cs typeface="Arial" pitchFamily="34" charset="0"/>
              </a:rPr>
              <a:t>μετά την εκκένωση (με </a:t>
            </a:r>
            <a:r>
              <a:rPr lang="el-GR" sz="1700" dirty="0" smtClean="0">
                <a:latin typeface="+mj-lt"/>
                <a:cs typeface="Arial" pitchFamily="34" charset="0"/>
              </a:rPr>
              <a:t>εξαίρεση τη περίσσεια ιλύος) καταλήγουν </a:t>
            </a:r>
            <a:r>
              <a:rPr lang="el-GR" sz="1700" dirty="0" err="1" smtClean="0">
                <a:latin typeface="+mj-lt"/>
                <a:cs typeface="Arial" pitchFamily="34" charset="0"/>
              </a:rPr>
              <a:t>βαρυτικά</a:t>
            </a:r>
            <a:r>
              <a:rPr lang="el-GR" sz="1700" dirty="0" smtClean="0">
                <a:latin typeface="+mj-lt"/>
                <a:cs typeface="Arial" pitchFamily="34" charset="0"/>
              </a:rPr>
              <a:t> στο αντλιοστάσιο προσωρινής αποθήκευσης. Από το αντλιοστάσιο προσωρινής αποθήκευσης το σύνολο των λυμάτων </a:t>
            </a:r>
            <a:r>
              <a:rPr lang="el-GR" sz="1700" dirty="0" smtClean="0">
                <a:latin typeface="+mj-lt"/>
                <a:cs typeface="Arial" pitchFamily="34" charset="0"/>
              </a:rPr>
              <a:t>αντλείται </a:t>
            </a:r>
            <a:r>
              <a:rPr lang="el-GR" sz="1700" dirty="0" smtClean="0">
                <a:latin typeface="+mj-lt"/>
                <a:cs typeface="Arial" pitchFamily="34" charset="0"/>
              </a:rPr>
              <a:t>στη γραμμή επεξεργασίας και ειδικότερα: </a:t>
            </a:r>
            <a:endParaRPr lang="en-US" sz="1700" dirty="0" smtClean="0">
              <a:latin typeface="+mj-lt"/>
              <a:cs typeface="Arial" pitchFamily="34" charset="0"/>
            </a:endParaRPr>
          </a:p>
          <a:p>
            <a:pPr lvl="1"/>
            <a:r>
              <a:rPr lang="el-GR" sz="1700" dirty="0" err="1" smtClean="0">
                <a:latin typeface="+mj-lt"/>
                <a:cs typeface="Arial" pitchFamily="34" charset="0"/>
              </a:rPr>
              <a:t>Προεπεξεργασία</a:t>
            </a:r>
            <a:r>
              <a:rPr lang="el-GR" sz="1700" dirty="0" smtClean="0">
                <a:latin typeface="+mj-lt"/>
                <a:cs typeface="Arial" pitchFamily="34" charset="0"/>
              </a:rPr>
              <a:t> (</a:t>
            </a:r>
            <a:r>
              <a:rPr lang="el-GR" sz="1700" dirty="0" err="1" smtClean="0">
                <a:latin typeface="+mj-lt"/>
                <a:cs typeface="Arial" pitchFamily="34" charset="0"/>
              </a:rPr>
              <a:t>εσχάρωση</a:t>
            </a:r>
            <a:r>
              <a:rPr lang="el-GR" sz="1700" dirty="0" smtClean="0">
                <a:latin typeface="+mj-lt"/>
                <a:cs typeface="Arial" pitchFamily="34" charset="0"/>
              </a:rPr>
              <a:t> – </a:t>
            </a:r>
            <a:r>
              <a:rPr lang="el-GR" sz="1700" dirty="0" err="1" smtClean="0">
                <a:latin typeface="+mj-lt"/>
                <a:cs typeface="Arial" pitchFamily="34" charset="0"/>
              </a:rPr>
              <a:t>εξάμμωση</a:t>
            </a:r>
            <a:r>
              <a:rPr lang="el-GR" sz="1700" dirty="0" smtClean="0">
                <a:latin typeface="+mj-lt"/>
                <a:cs typeface="Arial" pitchFamily="34" charset="0"/>
              </a:rPr>
              <a:t>)</a:t>
            </a:r>
            <a:endParaRPr lang="en-US" sz="1700" dirty="0" smtClean="0">
              <a:latin typeface="+mj-lt"/>
              <a:cs typeface="Arial" pitchFamily="34" charset="0"/>
            </a:endParaRPr>
          </a:p>
          <a:p>
            <a:pPr lvl="1"/>
            <a:r>
              <a:rPr lang="el-GR" sz="1700" dirty="0" err="1" smtClean="0">
                <a:latin typeface="+mj-lt"/>
                <a:cs typeface="Arial" pitchFamily="34" charset="0"/>
              </a:rPr>
              <a:t>Λεπτοεσχάρωση</a:t>
            </a:r>
            <a:r>
              <a:rPr lang="el-GR" sz="1700" dirty="0" smtClean="0">
                <a:latin typeface="+mj-lt"/>
                <a:cs typeface="Arial" pitchFamily="34" charset="0"/>
              </a:rPr>
              <a:t> </a:t>
            </a:r>
            <a:endParaRPr lang="en-US" sz="1700" dirty="0" smtClean="0">
              <a:latin typeface="+mj-lt"/>
              <a:cs typeface="Arial" pitchFamily="34" charset="0"/>
            </a:endParaRPr>
          </a:p>
          <a:p>
            <a:pPr lvl="1"/>
            <a:r>
              <a:rPr lang="el-GR" sz="1700" dirty="0" smtClean="0">
                <a:latin typeface="+mj-lt"/>
                <a:cs typeface="Arial" pitchFamily="34" charset="0"/>
              </a:rPr>
              <a:t>Μονάδα κροκίδωσης – </a:t>
            </a:r>
            <a:r>
              <a:rPr lang="el-GR" sz="1700" dirty="0" smtClean="0">
                <a:latin typeface="+mj-lt"/>
                <a:cs typeface="Arial" pitchFamily="34" charset="0"/>
              </a:rPr>
              <a:t>επίπλευσης  </a:t>
            </a:r>
            <a:endParaRPr lang="en-US" sz="1700" dirty="0" smtClean="0">
              <a:latin typeface="+mj-lt"/>
              <a:cs typeface="Arial" pitchFamily="34" charset="0"/>
            </a:endParaRPr>
          </a:p>
          <a:p>
            <a:pPr lvl="1"/>
            <a:r>
              <a:rPr lang="el-GR" sz="1700" dirty="0" smtClean="0">
                <a:latin typeface="+mj-lt"/>
                <a:cs typeface="Arial" pitchFamily="34" charset="0"/>
              </a:rPr>
              <a:t>Βιολογική επεξεργασία</a:t>
            </a:r>
            <a:endParaRPr lang="en-US" sz="1700" dirty="0" smtClean="0">
              <a:latin typeface="+mj-lt"/>
              <a:cs typeface="Arial" pitchFamily="34" charset="0"/>
            </a:endParaRPr>
          </a:p>
          <a:p>
            <a:pPr lvl="1"/>
            <a:r>
              <a:rPr lang="el-GR" sz="1700" dirty="0" smtClean="0">
                <a:latin typeface="+mj-lt"/>
                <a:cs typeface="Arial" pitchFamily="34" charset="0"/>
              </a:rPr>
              <a:t>Απολύμανση </a:t>
            </a:r>
          </a:p>
          <a:p>
            <a:pPr lvl="1"/>
            <a:endParaRPr lang="en-US" sz="900" dirty="0" smtClean="0">
              <a:latin typeface="+mj-lt"/>
              <a:cs typeface="Arial" pitchFamily="34" charset="0"/>
            </a:endParaRPr>
          </a:p>
          <a:p>
            <a:pPr lvl="1"/>
            <a:r>
              <a:rPr lang="el-GR" sz="1700" dirty="0" smtClean="0">
                <a:latin typeface="+mj-lt"/>
                <a:cs typeface="Arial" pitchFamily="34" charset="0"/>
              </a:rPr>
              <a:t>Η ιλύς από τη μονάδα επίπλευσης, καθώς επίσης και η περίσσεια ιλύς από άλλες ΕΕΛ αντλούνται στη μονάδα αερόβιας χώνευσης. Η αερόβια χωνευμένη ιλύς καταλήγει με τη βαρύτητα στη δεξαμενή </a:t>
            </a:r>
            <a:r>
              <a:rPr lang="el-GR" sz="1700" dirty="0" err="1" smtClean="0">
                <a:latin typeface="+mj-lt"/>
                <a:cs typeface="Arial" pitchFamily="34" charset="0"/>
              </a:rPr>
              <a:t>ομογενοποίησης</a:t>
            </a:r>
            <a:r>
              <a:rPr lang="el-GR" sz="1700" dirty="0" smtClean="0">
                <a:latin typeface="+mj-lt"/>
                <a:cs typeface="Arial" pitchFamily="34" charset="0"/>
              </a:rPr>
              <a:t> της ιλύος, στην οποία οδηγείται και η περίσσεια ιλύς από τη βιολογική επεξεργασία. Στη συνέχεια η ομογενοποιημένη ιλύς αντλείται στη μονάδα </a:t>
            </a:r>
            <a:r>
              <a:rPr lang="el-GR" sz="1700" dirty="0" smtClean="0">
                <a:latin typeface="+mj-lt"/>
                <a:cs typeface="Arial" pitchFamily="34" charset="0"/>
              </a:rPr>
              <a:t>αφυδάτωσης που περιλαμβάνει φυγόκεντρο διαχωριστή και δοσομετρητή </a:t>
            </a:r>
            <a:r>
              <a:rPr lang="el-GR" sz="1700" dirty="0" err="1" smtClean="0">
                <a:latin typeface="+mj-lt"/>
                <a:cs typeface="Arial" pitchFamily="34" charset="0"/>
              </a:rPr>
              <a:t>πολύηλεκτρολύτη</a:t>
            </a:r>
            <a:r>
              <a:rPr lang="el-GR" sz="1700" dirty="0" smtClean="0">
                <a:latin typeface="+mj-lt"/>
                <a:cs typeface="Arial" pitchFamily="34" charset="0"/>
              </a:rPr>
              <a:t>.  </a:t>
            </a:r>
            <a:endParaRPr lang="en-US" sz="1700" dirty="0" smtClean="0">
              <a:latin typeface="+mj-lt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23</a:t>
            </a:fld>
            <a:endParaRPr lang="el-GR"/>
          </a:p>
        </p:txBody>
      </p:sp>
      <p:pic>
        <p:nvPicPr>
          <p:cNvPr id="5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6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Λειτουργία Σταθμού Επεξεργασίας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44824"/>
            <a:ext cx="8784976" cy="4824536"/>
          </a:xfrm>
        </p:spPr>
        <p:txBody>
          <a:bodyPr>
            <a:noAutofit/>
          </a:bodyPr>
          <a:lstStyle/>
          <a:p>
            <a:r>
              <a:rPr lang="el-GR" sz="1700" b="1" dirty="0" smtClean="0">
                <a:latin typeface="+mj-lt"/>
                <a:cs typeface="Arial" pitchFamily="34" charset="0"/>
              </a:rPr>
              <a:t>Εναλλακτικός τρόπος λειτουργίας</a:t>
            </a:r>
            <a:r>
              <a:rPr lang="el-GR" sz="1700" dirty="0" smtClean="0">
                <a:latin typeface="+mj-lt"/>
                <a:cs typeface="Arial" pitchFamily="34" charset="0"/>
              </a:rPr>
              <a:t>: Τα βαρέα βιομηχανικά </a:t>
            </a:r>
            <a:r>
              <a:rPr lang="el-GR" sz="1700" dirty="0" err="1" smtClean="0">
                <a:latin typeface="+mj-lt"/>
                <a:cs typeface="Arial" pitchFamily="34" charset="0"/>
              </a:rPr>
              <a:t>βοθρολύματα</a:t>
            </a:r>
            <a:r>
              <a:rPr lang="el-GR" sz="1700" dirty="0" smtClean="0">
                <a:latin typeface="+mj-lt"/>
                <a:cs typeface="Arial" pitchFamily="34" charset="0"/>
              </a:rPr>
              <a:t>, τα ελαφρά βιομηχανικά </a:t>
            </a:r>
            <a:r>
              <a:rPr lang="el-GR" sz="1700" dirty="0" err="1" smtClean="0">
                <a:latin typeface="+mj-lt"/>
                <a:cs typeface="Arial" pitchFamily="34" charset="0"/>
              </a:rPr>
              <a:t>βοθρολύματα</a:t>
            </a:r>
            <a:r>
              <a:rPr lang="el-GR" sz="1700" dirty="0" smtClean="0">
                <a:latin typeface="+mj-lt"/>
                <a:cs typeface="Arial" pitchFamily="34" charset="0"/>
              </a:rPr>
              <a:t> και τα αστικά </a:t>
            </a:r>
            <a:r>
              <a:rPr lang="el-GR" sz="1700" dirty="0" err="1" smtClean="0">
                <a:latin typeface="+mj-lt"/>
                <a:cs typeface="Arial" pitchFamily="34" charset="0"/>
              </a:rPr>
              <a:t>βοθρολύματα</a:t>
            </a:r>
            <a:r>
              <a:rPr lang="el-GR" sz="1700" dirty="0" smtClean="0">
                <a:latin typeface="+mj-lt"/>
                <a:cs typeface="Arial" pitchFamily="34" charset="0"/>
              </a:rPr>
              <a:t> καταλήγουν με βαρύτητα στη μονάδα </a:t>
            </a:r>
            <a:r>
              <a:rPr lang="el-GR" sz="1700" dirty="0" err="1" smtClean="0">
                <a:latin typeface="+mj-lt"/>
                <a:cs typeface="Arial" pitchFamily="34" charset="0"/>
              </a:rPr>
              <a:t>προεπεξεργασίας</a:t>
            </a:r>
            <a:r>
              <a:rPr lang="el-GR" sz="1700" dirty="0" smtClean="0">
                <a:latin typeface="+mj-lt"/>
                <a:cs typeface="Arial" pitchFamily="34" charset="0"/>
              </a:rPr>
              <a:t>. Οι υπόλοιπες κατηγορίες </a:t>
            </a:r>
            <a:r>
              <a:rPr lang="el-GR" sz="1700" dirty="0" err="1" smtClean="0">
                <a:latin typeface="+mj-lt"/>
                <a:cs typeface="Arial" pitchFamily="34" charset="0"/>
              </a:rPr>
              <a:t>βοθρολυμάτων</a:t>
            </a:r>
            <a:r>
              <a:rPr lang="el-GR" sz="1700" dirty="0" smtClean="0">
                <a:latin typeface="+mj-lt"/>
                <a:cs typeface="Arial" pitchFamily="34" charset="0"/>
              </a:rPr>
              <a:t> (τουαλέτες και στραγγίσματα ΧΥΤΥ) οδηγούνται στο αντλιοστάσιο προσωρινής αποθήκευσης και από εκεί, μέσω αντλιών, καταλήγουν στη μονάδα </a:t>
            </a:r>
            <a:r>
              <a:rPr lang="el-GR" sz="1700" dirty="0" err="1" smtClean="0">
                <a:latin typeface="+mj-lt"/>
                <a:cs typeface="Arial" pitchFamily="34" charset="0"/>
              </a:rPr>
              <a:t>προεπεξεργασίας</a:t>
            </a:r>
            <a:r>
              <a:rPr lang="el-GR" sz="1700" dirty="0" smtClean="0">
                <a:latin typeface="+mj-lt"/>
                <a:cs typeface="Arial" pitchFamily="34" charset="0"/>
              </a:rPr>
              <a:t> μαζί με τα </a:t>
            </a:r>
            <a:r>
              <a:rPr lang="el-GR" sz="1700" dirty="0" err="1" smtClean="0">
                <a:latin typeface="+mj-lt"/>
                <a:cs typeface="Arial" pitchFamily="34" charset="0"/>
              </a:rPr>
              <a:t>στραγγίδια</a:t>
            </a:r>
            <a:r>
              <a:rPr lang="el-GR" sz="1700" dirty="0" smtClean="0">
                <a:latin typeface="+mj-lt"/>
                <a:cs typeface="Arial" pitchFamily="34" charset="0"/>
              </a:rPr>
              <a:t> της ΕΕΛ.</a:t>
            </a:r>
            <a:endParaRPr lang="en-US" sz="1700" dirty="0" smtClean="0">
              <a:latin typeface="+mj-lt"/>
              <a:cs typeface="Arial" pitchFamily="34" charset="0"/>
            </a:endParaRPr>
          </a:p>
          <a:p>
            <a:r>
              <a:rPr lang="el-GR" sz="1700" dirty="0" smtClean="0">
                <a:latin typeface="+mj-lt"/>
                <a:cs typeface="Arial" pitchFamily="34" charset="0"/>
              </a:rPr>
              <a:t>Στη περίπτωση υιοθέτησης του εναλλακτικού τρόπου λειτουργίας παρέχονται δύο σενάρια λειτουργίας της Εγκατάστασης Επεξεργασίας Λυμάτων: </a:t>
            </a:r>
            <a:endParaRPr lang="en-US" sz="1700" dirty="0" smtClean="0">
              <a:latin typeface="+mj-lt"/>
              <a:cs typeface="Arial" pitchFamily="34" charset="0"/>
            </a:endParaRPr>
          </a:p>
          <a:p>
            <a:r>
              <a:rPr lang="el-GR" sz="1700" dirty="0" smtClean="0">
                <a:latin typeface="+mj-lt"/>
                <a:cs typeface="Arial" pitchFamily="34" charset="0"/>
              </a:rPr>
              <a:t>Εναλλακτικό Σενάριο Ι : Μόνο τα βαριά βιομηχανικά </a:t>
            </a:r>
            <a:r>
              <a:rPr lang="el-GR" sz="1700" dirty="0" err="1" smtClean="0">
                <a:latin typeface="+mj-lt"/>
                <a:cs typeface="Arial" pitchFamily="34" charset="0"/>
              </a:rPr>
              <a:t>βοθρολύματα</a:t>
            </a:r>
            <a:r>
              <a:rPr lang="el-GR" sz="1700" dirty="0" smtClean="0">
                <a:latin typeface="+mj-lt"/>
                <a:cs typeface="Arial" pitchFamily="34" charset="0"/>
              </a:rPr>
              <a:t> διέρχονται από τη μονάδα επίπλευσης, ενώ όλες οι άλλες κατηγορίες </a:t>
            </a:r>
            <a:r>
              <a:rPr lang="el-GR" sz="1700" dirty="0" err="1" smtClean="0">
                <a:latin typeface="+mj-lt"/>
                <a:cs typeface="Arial" pitchFamily="34" charset="0"/>
              </a:rPr>
              <a:t>βοθρολυμάτων</a:t>
            </a:r>
            <a:r>
              <a:rPr lang="el-GR" sz="1700" dirty="0" smtClean="0">
                <a:latin typeface="+mj-lt"/>
                <a:cs typeface="Arial" pitchFamily="34" charset="0"/>
              </a:rPr>
              <a:t> παρακάμπτουν τη μονάδα επίπλευσης και οδηγούνται απευθείας στη μονάδα βιολογικής επεξεργασίας.  </a:t>
            </a:r>
            <a:endParaRPr lang="en-US" sz="1700" dirty="0" smtClean="0">
              <a:latin typeface="+mj-lt"/>
              <a:cs typeface="Arial" pitchFamily="34" charset="0"/>
            </a:endParaRPr>
          </a:p>
          <a:p>
            <a:r>
              <a:rPr lang="el-GR" sz="1700" dirty="0" smtClean="0">
                <a:latin typeface="+mj-lt"/>
                <a:cs typeface="Arial" pitchFamily="34" charset="0"/>
              </a:rPr>
              <a:t>Εναλλακτικό Σενάριο ΙΙ: Όλα τα </a:t>
            </a:r>
            <a:r>
              <a:rPr lang="el-GR" sz="1700" dirty="0" err="1" smtClean="0">
                <a:latin typeface="+mj-lt"/>
                <a:cs typeface="Arial" pitchFamily="34" charset="0"/>
              </a:rPr>
              <a:t>βοθρολύματα</a:t>
            </a:r>
            <a:r>
              <a:rPr lang="el-GR" sz="1700" dirty="0" smtClean="0">
                <a:latin typeface="+mj-lt"/>
                <a:cs typeface="Arial" pitchFamily="34" charset="0"/>
              </a:rPr>
              <a:t> μετά τη </a:t>
            </a:r>
            <a:r>
              <a:rPr lang="el-GR" sz="1700" dirty="0" err="1" smtClean="0">
                <a:latin typeface="+mj-lt"/>
                <a:cs typeface="Arial" pitchFamily="34" charset="0"/>
              </a:rPr>
              <a:t>προεπεξεργασία</a:t>
            </a:r>
            <a:r>
              <a:rPr lang="el-GR" sz="1700" dirty="0" smtClean="0">
                <a:latin typeface="+mj-lt"/>
                <a:cs typeface="Arial" pitchFamily="34" charset="0"/>
              </a:rPr>
              <a:t> οδηγούνται στη μονάδα επίπλευσης και στη συνέχεια στη βιολογική επεξεργασία. </a:t>
            </a:r>
            <a:endParaRPr lang="en-US" sz="1700" dirty="0" smtClean="0">
              <a:latin typeface="+mj-lt"/>
              <a:cs typeface="Arial" pitchFamily="34" charset="0"/>
            </a:endParaRPr>
          </a:p>
          <a:p>
            <a:r>
              <a:rPr lang="el-GR" sz="1700" dirty="0" smtClean="0">
                <a:latin typeface="+mj-lt"/>
                <a:cs typeface="Arial" pitchFamily="34" charset="0"/>
              </a:rPr>
              <a:t>Η ιλύς από τη μονάδα επίπλευσης, καθώς επίσης και η περίσσεια ιλύς από άλλες ΕΕΛ αντλούνται στη μονάδα αερόβιας χώνευσης. Η αερόβια χωνευμένη ιλύς καταλήγει με τη βαρύτητα στη δεξαμενή </a:t>
            </a:r>
            <a:r>
              <a:rPr lang="el-GR" sz="1700" dirty="0" err="1" smtClean="0">
                <a:latin typeface="+mj-lt"/>
                <a:cs typeface="Arial" pitchFamily="34" charset="0"/>
              </a:rPr>
              <a:t>ομογενοποίησης</a:t>
            </a:r>
            <a:r>
              <a:rPr lang="el-GR" sz="1700" dirty="0" smtClean="0">
                <a:latin typeface="+mj-lt"/>
                <a:cs typeface="Arial" pitchFamily="34" charset="0"/>
              </a:rPr>
              <a:t> της ιλύος, στην οποία οδηγείται και η περίσσεια ιλύς από τη βιολογική επεξεργασία. Στη συνέχεια η ομογενοποιημένη ιλύς αντλείται στη μονάδα αφυδάτωσης. </a:t>
            </a:r>
            <a:endParaRPr lang="en-US" sz="1700" dirty="0" smtClean="0">
              <a:latin typeface="+mj-lt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24</a:t>
            </a:fld>
            <a:endParaRPr lang="el-GR"/>
          </a:p>
        </p:txBody>
      </p:sp>
      <p:pic>
        <p:nvPicPr>
          <p:cNvPr id="5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6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2101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25</a:t>
            </a:fld>
            <a:endParaRPr lang="el-GR"/>
          </a:p>
        </p:txBody>
      </p:sp>
      <p:pic>
        <p:nvPicPr>
          <p:cNvPr id="5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6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l-GR" dirty="0" smtClean="0"/>
              <a:t>Γενική Διάταξη Έργου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Main Flow Chart "/>
          <p:cNvPicPr>
            <a:picLocks noChangeAspect="1" noChangeArrowheads="1"/>
          </p:cNvPicPr>
          <p:nvPr/>
        </p:nvPicPr>
        <p:blipFill>
          <a:blip r:embed="rId2" cstate="print"/>
          <a:srcRect b="9744"/>
          <a:stretch>
            <a:fillRect/>
          </a:stretch>
        </p:blipFill>
        <p:spPr bwMode="auto">
          <a:xfrm>
            <a:off x="179512" y="620688"/>
            <a:ext cx="879735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6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27</a:t>
            </a:fld>
            <a:endParaRPr lang="el-GR"/>
          </a:p>
        </p:txBody>
      </p:sp>
      <p:pic>
        <p:nvPicPr>
          <p:cNvPr id="1026" name="Picture 2" descr="Alternative Flow Chart"/>
          <p:cNvPicPr>
            <a:picLocks noChangeAspect="1" noChangeArrowheads="1"/>
          </p:cNvPicPr>
          <p:nvPr/>
        </p:nvPicPr>
        <p:blipFill>
          <a:blip r:embed="rId2" cstate="print"/>
          <a:srcRect b="10452"/>
          <a:stretch>
            <a:fillRect/>
          </a:stretch>
        </p:blipFill>
        <p:spPr bwMode="auto">
          <a:xfrm>
            <a:off x="36795" y="836712"/>
            <a:ext cx="9107205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7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kakoniti.WDDHQ10\Desktop\New folder (2)\20170502_070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39" y="3598317"/>
            <a:ext cx="4092217" cy="3069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28</a:t>
            </a:fld>
            <a:endParaRPr lang="el-GR"/>
          </a:p>
        </p:txBody>
      </p:sp>
      <p:pic>
        <p:nvPicPr>
          <p:cNvPr id="1028" name="Picture 4" descr="C:\Users\akakoniti.WDDHQ10\Desktop\New folder (2)\20170502_070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824536" cy="3618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kakoniti.WDDHQ10\Desktop\New folder (2)\20170502_070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068960"/>
            <a:ext cx="4804800" cy="360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akakoniti.WDDHQ10\Desktop\New folder (2)\20170502_0713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60648"/>
            <a:ext cx="4804800" cy="360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704088"/>
            <a:ext cx="9036496" cy="1143000"/>
          </a:xfrm>
        </p:spPr>
        <p:txBody>
          <a:bodyPr>
            <a:noAutofit/>
          </a:bodyPr>
          <a:lstStyle/>
          <a:p>
            <a:r>
              <a:rPr lang="el-GR" sz="3800" dirty="0" smtClean="0"/>
              <a:t>Τρόπος Διάθεσης του Ανακυκλωμένου Νερού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latin typeface="+mj-lt"/>
              </a:rPr>
              <a:t>Στο παρόν στάδιο </a:t>
            </a:r>
            <a:r>
              <a:rPr lang="el-GR" dirty="0" smtClean="0">
                <a:latin typeface="+mj-lt"/>
              </a:rPr>
              <a:t>μελετάται </a:t>
            </a:r>
            <a:r>
              <a:rPr lang="el-GR" dirty="0" smtClean="0">
                <a:latin typeface="+mj-lt"/>
              </a:rPr>
              <a:t>ο τρόπος διάθεσης του ανακυκλωμένου νερού.</a:t>
            </a:r>
          </a:p>
          <a:p>
            <a:r>
              <a:rPr lang="el-GR" dirty="0" smtClean="0">
                <a:latin typeface="+mj-lt"/>
              </a:rPr>
              <a:t>Σύμφωνα με τους σχεδιασμούς το νερό θα διατίθεται για άρδευση γεωργικών εκτάσεων της περιοχής.</a:t>
            </a:r>
          </a:p>
          <a:p>
            <a:r>
              <a:rPr lang="el-GR" dirty="0" smtClean="0">
                <a:latin typeface="+mj-lt"/>
              </a:rPr>
              <a:t>Για το σκοπό αυτό προγραμματίζεται η κατασκευή δεξαμενής αποθήκευσης του νερού κατά τη χειμερινή περίοδο.</a:t>
            </a:r>
          </a:p>
          <a:p>
            <a:endParaRPr lang="el-GR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29</a:t>
            </a:fld>
            <a:endParaRPr lang="el-GR"/>
          </a:p>
        </p:txBody>
      </p:sp>
      <p:pic>
        <p:nvPicPr>
          <p:cNvPr id="5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6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Γενικός Στόχος του Έργου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>
                <a:latin typeface="+mj-lt"/>
              </a:rPr>
              <a:t>Ο γενικός στόχος του έργου είναι να συμβάλει στην εφαρμογή της Οδηγίας Πλαίσιο περί Υδάτων με τη βελτίωση της κατάστασης των υδάτων στο Φράγμα </a:t>
            </a:r>
            <a:r>
              <a:rPr lang="el-GR" dirty="0" err="1" smtClean="0">
                <a:latin typeface="+mj-lt"/>
              </a:rPr>
              <a:t>Πολεμιδιών</a:t>
            </a:r>
            <a:r>
              <a:rPr lang="el-GR" dirty="0" smtClean="0">
                <a:latin typeface="+mj-lt"/>
              </a:rPr>
              <a:t> που βρίσκεται κοντά στο </a:t>
            </a:r>
            <a:r>
              <a:rPr lang="el-GR" dirty="0" err="1" smtClean="0">
                <a:latin typeface="+mj-lt"/>
              </a:rPr>
              <a:t>Βατί</a:t>
            </a:r>
            <a:r>
              <a:rPr lang="el-GR" dirty="0" smtClean="0">
                <a:latin typeface="+mj-lt"/>
              </a:rPr>
              <a:t>, και το οποίο στο παρόν στάδιο αξιολογήθηκε ότι βρίσκεται σε κακή κατάσταση. </a:t>
            </a:r>
          </a:p>
          <a:p>
            <a:pPr>
              <a:buNone/>
            </a:pPr>
            <a:r>
              <a:rPr lang="el-GR" dirty="0" smtClean="0">
                <a:latin typeface="+mj-lt"/>
              </a:rPr>
              <a:t>	Αυτό αναμένεται να επιτευχθεί με τον τερματισμό της λειτουργίας των υφιστάμενων χωμάτινων δεξαμενών παραλαβής </a:t>
            </a:r>
            <a:r>
              <a:rPr lang="el-GR" dirty="0" err="1" smtClean="0">
                <a:latin typeface="+mj-lt"/>
              </a:rPr>
              <a:t>βοθρολυμάτων</a:t>
            </a:r>
            <a:r>
              <a:rPr lang="el-GR" dirty="0" smtClean="0">
                <a:latin typeface="+mj-lt"/>
              </a:rPr>
              <a:t> στην περιοχή </a:t>
            </a:r>
            <a:r>
              <a:rPr lang="el-GR" dirty="0" err="1" smtClean="0">
                <a:latin typeface="+mj-lt"/>
              </a:rPr>
              <a:t>Βατί</a:t>
            </a:r>
            <a:r>
              <a:rPr lang="el-GR" dirty="0" smtClean="0">
                <a:latin typeface="+mj-lt"/>
              </a:rPr>
              <a:t> και την κατασκευή ενός κατάλληλου σταθμού επεξεργασίας οικιακών </a:t>
            </a:r>
            <a:r>
              <a:rPr lang="el-GR" dirty="0" err="1" smtClean="0">
                <a:latin typeface="+mj-lt"/>
              </a:rPr>
              <a:t>βορθολυμάτων</a:t>
            </a:r>
            <a:r>
              <a:rPr lang="el-GR" dirty="0" smtClean="0">
                <a:latin typeface="+mj-lt"/>
              </a:rPr>
              <a:t> και βιομηχανικών αποβλήτων. 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4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5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30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64699" y="-894400"/>
            <a:ext cx="6408712" cy="900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7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31</a:t>
            </a:fld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000" y="548680"/>
            <a:ext cx="8905496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32</a:t>
            </a:fld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179512" y="692696"/>
            <a:ext cx="8784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400" dirty="0" smtClean="0">
                <a:latin typeface="+mj-lt"/>
              </a:rPr>
              <a:t>Για περισσότερες πληροφορίες για το έργο μπορείτε να απευθύνεστε στην </a:t>
            </a:r>
            <a:r>
              <a:rPr lang="el-GR" sz="2400" b="1" dirty="0" smtClean="0">
                <a:latin typeface="+mj-lt"/>
              </a:rPr>
              <a:t>Υπηρεσία Αποχετεύσεων και Ανακύκλωσης</a:t>
            </a:r>
          </a:p>
          <a:p>
            <a:pPr>
              <a:buNone/>
            </a:pPr>
            <a:r>
              <a:rPr lang="el-GR" sz="2400" dirty="0" smtClean="0">
                <a:latin typeface="+mj-lt"/>
              </a:rPr>
              <a:t>  </a:t>
            </a:r>
          </a:p>
          <a:p>
            <a:r>
              <a:rPr lang="el-GR" sz="2400" b="1" dirty="0" smtClean="0">
                <a:latin typeface="+mj-lt"/>
              </a:rPr>
              <a:t>Κα Λία Γεωργίου – Προϊστάμενης Υπηρεσίες</a:t>
            </a:r>
          </a:p>
          <a:p>
            <a:pPr>
              <a:buNone/>
            </a:pPr>
            <a:r>
              <a:rPr lang="el-GR" sz="2400" dirty="0" smtClean="0">
                <a:latin typeface="+mj-lt"/>
              </a:rPr>
              <a:t>      Τηλέφωνο: 22 – 609 185</a:t>
            </a:r>
          </a:p>
          <a:p>
            <a:pPr>
              <a:buNone/>
            </a:pPr>
            <a:r>
              <a:rPr lang="el-GR" sz="2400" dirty="0" smtClean="0">
                <a:latin typeface="+mj-lt"/>
              </a:rPr>
              <a:t>      Φαξ: 22 – 609 187</a:t>
            </a:r>
            <a:endParaRPr lang="en-US" sz="2400" dirty="0" smtClean="0">
              <a:latin typeface="+mj-lt"/>
            </a:endParaRPr>
          </a:p>
          <a:p>
            <a:pPr>
              <a:buNone/>
            </a:pPr>
            <a:r>
              <a:rPr lang="el-GR" sz="2400" dirty="0" smtClean="0">
                <a:latin typeface="+mj-lt"/>
              </a:rPr>
              <a:t>      </a:t>
            </a:r>
            <a:r>
              <a:rPr lang="en-US" sz="2400" dirty="0" smtClean="0">
                <a:latin typeface="+mj-lt"/>
              </a:rPr>
              <a:t>E-mail: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lgeorgiou@wdd.moa.gov.cy</a:t>
            </a:r>
          </a:p>
          <a:p>
            <a:pPr>
              <a:buNone/>
            </a:pPr>
            <a:r>
              <a:rPr lang="el-GR" sz="1200" dirty="0" smtClean="0">
                <a:latin typeface="+mj-lt"/>
              </a:rPr>
              <a:t> </a:t>
            </a:r>
          </a:p>
          <a:p>
            <a:r>
              <a:rPr lang="el-GR" sz="2400" b="1" dirty="0" smtClean="0">
                <a:latin typeface="+mj-lt"/>
              </a:rPr>
              <a:t>Κα Άντρη Κακονίτη – Υγειονομικός Μηχανικός</a:t>
            </a:r>
          </a:p>
          <a:p>
            <a:pPr>
              <a:buNone/>
            </a:pPr>
            <a:r>
              <a:rPr lang="el-GR" sz="2400" dirty="0" smtClean="0">
                <a:latin typeface="+mj-lt"/>
              </a:rPr>
              <a:t>     Τηλέφωνο: 22 – 609 190</a:t>
            </a:r>
          </a:p>
          <a:p>
            <a:pPr>
              <a:buNone/>
            </a:pPr>
            <a:r>
              <a:rPr lang="el-GR" sz="2400" dirty="0" smtClean="0">
                <a:latin typeface="+mj-lt"/>
              </a:rPr>
              <a:t>     Φαξ: 22 – 609 187</a:t>
            </a:r>
            <a:endParaRPr lang="en-US" sz="2400" dirty="0" smtClean="0">
              <a:latin typeface="+mj-lt"/>
            </a:endParaRPr>
          </a:p>
          <a:p>
            <a:pPr>
              <a:buNone/>
            </a:pPr>
            <a:r>
              <a:rPr lang="el-GR" sz="2400" dirty="0" smtClean="0">
                <a:latin typeface="+mj-lt"/>
              </a:rPr>
              <a:t>     </a:t>
            </a:r>
            <a:r>
              <a:rPr lang="en-US" sz="2400" dirty="0" smtClean="0">
                <a:latin typeface="+mj-lt"/>
              </a:rPr>
              <a:t>E-mail: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akakoniti@wdd.moa.gov.cy</a:t>
            </a:r>
          </a:p>
          <a:p>
            <a:pPr>
              <a:buNone/>
            </a:pPr>
            <a:r>
              <a:rPr lang="el-GR" sz="1200" dirty="0" smtClean="0">
                <a:latin typeface="+mj-lt"/>
              </a:rPr>
              <a:t> </a:t>
            </a:r>
          </a:p>
          <a:p>
            <a:r>
              <a:rPr lang="el-GR" sz="2400" b="1" dirty="0" smtClean="0">
                <a:latin typeface="+mj-lt"/>
              </a:rPr>
              <a:t>Κα Αγγέλα </a:t>
            </a:r>
            <a:r>
              <a:rPr lang="el-GR" sz="2400" b="1" dirty="0" err="1" smtClean="0">
                <a:latin typeface="+mj-lt"/>
              </a:rPr>
              <a:t>Λάρκου</a:t>
            </a:r>
            <a:r>
              <a:rPr lang="el-GR" sz="2400" b="1" dirty="0" smtClean="0">
                <a:latin typeface="+mj-lt"/>
              </a:rPr>
              <a:t> – Υγειονομικός Μηχανικός</a:t>
            </a:r>
          </a:p>
          <a:p>
            <a:pPr>
              <a:buNone/>
            </a:pPr>
            <a:r>
              <a:rPr lang="el-GR" sz="2400" dirty="0" smtClean="0">
                <a:latin typeface="+mj-lt"/>
              </a:rPr>
              <a:t>     Τηλέφωνο: 22 – 609 180</a:t>
            </a:r>
          </a:p>
          <a:p>
            <a:pPr>
              <a:buNone/>
            </a:pPr>
            <a:r>
              <a:rPr lang="el-GR" sz="2400" dirty="0" smtClean="0">
                <a:latin typeface="+mj-lt"/>
              </a:rPr>
              <a:t>     Φαξ: 22 – 609 187</a:t>
            </a:r>
            <a:endParaRPr lang="en-US" sz="2400" dirty="0" smtClean="0">
              <a:latin typeface="+mj-lt"/>
            </a:endParaRPr>
          </a:p>
          <a:p>
            <a:pPr>
              <a:buNone/>
            </a:pPr>
            <a:r>
              <a:rPr lang="el-GR" sz="2400" dirty="0" smtClean="0">
                <a:latin typeface="+mj-lt"/>
              </a:rPr>
              <a:t>     </a:t>
            </a:r>
            <a:r>
              <a:rPr lang="en-US" sz="2400" dirty="0" smtClean="0">
                <a:latin typeface="+mj-lt"/>
              </a:rPr>
              <a:t>E-mail: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ayiannakou@wdd.moa.gov.cy</a:t>
            </a:r>
            <a:endParaRPr lang="el-GR" dirty="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31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Ευχαριστώ για την προσοχή σας !!!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33</a:t>
            </a:fld>
            <a:endParaRPr lang="el-GR"/>
          </a:p>
        </p:txBody>
      </p:sp>
      <p:pic>
        <p:nvPicPr>
          <p:cNvPr id="5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6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995936" y="443711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l-GR" b="1" dirty="0" smtClean="0">
                <a:latin typeface="+mj-lt"/>
              </a:rPr>
              <a:t>Άντρη Κακονίτη </a:t>
            </a:r>
            <a:endParaRPr lang="en-US" b="1" dirty="0" smtClean="0">
              <a:latin typeface="+mj-lt"/>
            </a:endParaRPr>
          </a:p>
          <a:p>
            <a:pPr algn="r"/>
            <a:r>
              <a:rPr lang="el-GR" b="1" dirty="0" smtClean="0">
                <a:latin typeface="+mj-lt"/>
              </a:rPr>
              <a:t>Υγειονομικός Μηχανικός</a:t>
            </a:r>
          </a:p>
          <a:p>
            <a:pPr algn="r">
              <a:buNone/>
            </a:pPr>
            <a:endParaRPr lang="en-US" dirty="0" smtClean="0">
              <a:latin typeface="+mj-lt"/>
            </a:endParaRPr>
          </a:p>
          <a:p>
            <a:pPr algn="r">
              <a:buNone/>
            </a:pPr>
            <a:r>
              <a:rPr lang="el-GR" dirty="0" smtClean="0">
                <a:latin typeface="+mj-lt"/>
              </a:rPr>
              <a:t>Τηλέφωνο: 22 – 609 190</a:t>
            </a:r>
          </a:p>
          <a:p>
            <a:pPr algn="r">
              <a:buNone/>
            </a:pPr>
            <a:r>
              <a:rPr lang="el-GR" dirty="0" smtClean="0">
                <a:latin typeface="+mj-lt"/>
              </a:rPr>
              <a:t>Φαξ: 22 – 609 187</a:t>
            </a:r>
            <a:endParaRPr lang="en-US" dirty="0" smtClean="0">
              <a:latin typeface="+mj-lt"/>
            </a:endParaRPr>
          </a:p>
          <a:p>
            <a:pPr algn="r">
              <a:buNone/>
            </a:pPr>
            <a:r>
              <a:rPr lang="en-US" dirty="0" smtClean="0">
                <a:latin typeface="+mj-lt"/>
              </a:rPr>
              <a:t>E-mail: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akakoniti@wdd.moa.gov.cy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kakoniti\Desktop\Documents\BATI\Λεκάνη απορροής φράγματος Πολεμιδιώ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69"/>
          <a:stretch>
            <a:fillRect/>
          </a:stretch>
        </p:blipFill>
        <p:spPr bwMode="auto">
          <a:xfrm>
            <a:off x="2130922" y="173181"/>
            <a:ext cx="4727094" cy="65419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51920" y="5949280"/>
            <a:ext cx="1785950" cy="646331"/>
          </a:xfrm>
          <a:prstGeom prst="rect">
            <a:avLst/>
          </a:prstGeom>
          <a:solidFill>
            <a:schemeClr val="bg2">
              <a:lumMod val="90000"/>
              <a:alpha val="1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Φράγμα </a:t>
            </a:r>
            <a:r>
              <a:rPr lang="el-GR" dirty="0" err="1" smtClean="0"/>
              <a:t>Πολεμιδιών</a:t>
            </a:r>
            <a:endParaRPr lang="el-GR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643570" y="6357958"/>
            <a:ext cx="571504" cy="142876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11760" y="836712"/>
            <a:ext cx="1643074" cy="923330"/>
          </a:xfrm>
          <a:prstGeom prst="rect">
            <a:avLst/>
          </a:prstGeom>
          <a:solidFill>
            <a:schemeClr val="bg2">
              <a:lumMod val="90000"/>
              <a:alpha val="1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Θέση κατασκευής του ΣΕΛ</a:t>
            </a:r>
            <a:endParaRPr lang="el-GR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03848" y="1844824"/>
            <a:ext cx="35719" cy="14823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85984" y="3643314"/>
            <a:ext cx="1428760" cy="646331"/>
          </a:xfrm>
          <a:prstGeom prst="rect">
            <a:avLst/>
          </a:prstGeom>
          <a:solidFill>
            <a:schemeClr val="bg2">
              <a:lumMod val="90000"/>
              <a:alpha val="1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Χωμάτινες Δεξαμενές </a:t>
            </a:r>
            <a:endParaRPr lang="el-GR" dirty="0"/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2464579" y="3250405"/>
            <a:ext cx="642942" cy="14287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10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Υφιστάμενες Χωμάτινες Δεξαμενές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5</a:t>
            </a:fld>
            <a:endParaRPr lang="el-GR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" y="2077244"/>
            <a:ext cx="80867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7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Υφιστάμενες Χωμάτινες Δεξαμενές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6</a:t>
            </a:fld>
            <a:endParaRPr lang="el-GR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810577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7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Υφιστάμενες Χωμάτινες Δεξαμενές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7</a:t>
            </a:fld>
            <a:endParaRPr lang="el-GR"/>
          </a:p>
        </p:txBody>
      </p:sp>
      <p:pic>
        <p:nvPicPr>
          <p:cNvPr id="5" name="Picture 4" descr="C:\Users\akakoniti.WDDHQ10\Documents\BATI\Photos_Trip_Me_Elbetous\IMG_03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799288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7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Υφιστάμενες Χωμάτινες Δεξαμενές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8</a:t>
            </a:fld>
            <a:endParaRPr lang="el-G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818197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8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Υφιστάμενες Χωμάτινες Δεξαμενές </a:t>
            </a:r>
            <a:endParaRPr lang="en-US" dirty="0"/>
          </a:p>
        </p:txBody>
      </p:sp>
      <p:pic>
        <p:nvPicPr>
          <p:cNvPr id="4" name="Picture 1" descr="C:\Users\akakoniti.WDDHQ10\Documents\BATI\WDD_logo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1" y="70949"/>
            <a:ext cx="1158721" cy="837771"/>
          </a:xfrm>
          <a:prstGeom prst="rect">
            <a:avLst/>
          </a:prstGeom>
          <a:noFill/>
        </p:spPr>
      </p:pic>
      <p:pic>
        <p:nvPicPr>
          <p:cNvPr id="5" name="Picture 2" descr="C:\Users\akakoniti.WDDHQ10\Documents\BATI\Logo_Vati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8318"/>
            <a:ext cx="2209056" cy="840402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F968-F1BD-44C7-8F47-2718024E662C}" type="slidenum">
              <a:rPr lang="el-GR" smtClean="0"/>
              <a:pPr/>
              <a:t>9</a:t>
            </a:fld>
            <a:endParaRPr lang="el-GR"/>
          </a:p>
        </p:txBody>
      </p:sp>
      <p:pic>
        <p:nvPicPr>
          <p:cNvPr id="9" name="Picture 8" descr="C:\Users\akakoniti.WDDHQ10\Documents\BATI\Photos_Trip_Me_Elbetous\IMG_03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772816"/>
            <a:ext cx="756084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1405</TotalTime>
  <Words>1446</Words>
  <Application>Microsoft Office PowerPoint</Application>
  <PresentationFormat>On-screen Show (4:3)</PresentationFormat>
  <Paragraphs>272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Flow</vt:lpstr>
      <vt:lpstr>Έργο Κατασκευής Σταθμού Επεξεργασίας Οικιακών Βοθρολυμάτων, Βιομηχανικών Αποβλήτων, Περίσσειας Υγρής Λάσπης και Στραγγισμάτων στην Περιοχή Βατί</vt:lpstr>
      <vt:lpstr>Περιεχόμενα Παρουσίασης</vt:lpstr>
      <vt:lpstr>Γενικός Στόχος του Έργου</vt:lpstr>
      <vt:lpstr>Slide 4</vt:lpstr>
      <vt:lpstr>Υφιστάμενες Χωμάτινες Δεξαμενές </vt:lpstr>
      <vt:lpstr>Υφιστάμενες Χωμάτινες Δεξαμενές </vt:lpstr>
      <vt:lpstr>Υφιστάμενες Χωμάτινες Δεξαμενές </vt:lpstr>
      <vt:lpstr>Υφιστάμενες Χωμάτινες Δεξαμενές </vt:lpstr>
      <vt:lpstr>Υφιστάμενες Χωμάτινες Δεξαμενές </vt:lpstr>
      <vt:lpstr>Slide 10</vt:lpstr>
      <vt:lpstr>Συμβάσεις Υλοποίησης του Έργου </vt:lpstr>
      <vt:lpstr>Εκπόνηση Τεχνικοοικονομικής και Περιβαλλοντικής Μελέτης - ΤΑΥ 16/2012</vt:lpstr>
      <vt:lpstr>Σχεδιασμός, Κατασκευή και Λειτουργία του Σταθμού – ΤΑΥ 15/2013</vt:lpstr>
      <vt:lpstr>Σχεδιασμός, Κατασκευή και Λειτουργία του Σταθμού – ΤΑΥ 15/2013</vt:lpstr>
      <vt:lpstr>Κόστος Έργου </vt:lpstr>
      <vt:lpstr>Παρακολούθηση Υλοποίησης Σύμβασης</vt:lpstr>
      <vt:lpstr>Κατηγορίες Αποβλήτων </vt:lpstr>
      <vt:lpstr>Ρυπαντικό Φορτίο Εισερχομένων Λυμάτων</vt:lpstr>
      <vt:lpstr>Όρια Εκροής </vt:lpstr>
      <vt:lpstr>Θέσεις Εκκένωση Βυτιοφόρων</vt:lpstr>
      <vt:lpstr>Εκκένωση Βυτιοφόρων</vt:lpstr>
      <vt:lpstr>Εκκένωση Βυτιοφόρων</vt:lpstr>
      <vt:lpstr>Λειτουργία Σταθμού Επεξεργασίας </vt:lpstr>
      <vt:lpstr>Λειτουργία Σταθμού Επεξεργασίας </vt:lpstr>
      <vt:lpstr>Γενική Διάταξη Έργου</vt:lpstr>
      <vt:lpstr>Slide 26</vt:lpstr>
      <vt:lpstr>Slide 27</vt:lpstr>
      <vt:lpstr>Slide 28</vt:lpstr>
      <vt:lpstr>Τρόπος Διάθεσης του Ανακυκλωμένου Νερού</vt:lpstr>
      <vt:lpstr>Slide 30</vt:lpstr>
      <vt:lpstr>Slide 31</vt:lpstr>
      <vt:lpstr>Slide 32</vt:lpstr>
      <vt:lpstr>Ευχαριστώ για την προσοχή σας 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PROJECT PROPOSAL FOR CONSTRUCTION OF A TREATMENT PLANT FOR DOMESTIC SEPTAGE AND INDUSTRIAL WASTE</dc:title>
  <dc:creator>akakoniti</dc:creator>
  <cp:lastModifiedBy>Antri Kakoniti</cp:lastModifiedBy>
  <cp:revision>141</cp:revision>
  <dcterms:created xsi:type="dcterms:W3CDTF">2012-03-30T05:45:48Z</dcterms:created>
  <dcterms:modified xsi:type="dcterms:W3CDTF">2017-05-03T07:58:12Z</dcterms:modified>
</cp:coreProperties>
</file>