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4" r:id="rId3"/>
    <p:sldId id="275" r:id="rId4"/>
    <p:sldId id="276" r:id="rId5"/>
    <p:sldId id="277" r:id="rId6"/>
    <p:sldId id="258" r:id="rId7"/>
    <p:sldId id="279" r:id="rId8"/>
    <p:sldId id="278" r:id="rId9"/>
    <p:sldId id="280" r:id="rId10"/>
    <p:sldId id="283" r:id="rId11"/>
    <p:sldId id="284" r:id="rId12"/>
    <p:sldId id="288" r:id="rId13"/>
    <p:sldId id="281" r:id="rId14"/>
    <p:sldId id="285" r:id="rId15"/>
    <p:sldId id="273" r:id="rId16"/>
  </p:sldIdLst>
  <p:sldSz cx="9144000" cy="6858000" type="screen4x3"/>
  <p:notesSz cx="7019925" cy="930592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>
        <p:scale>
          <a:sx n="100" d="100"/>
          <a:sy n="100" d="100"/>
        </p:scale>
        <p:origin x="-1104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41967" cy="465296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4" y="0"/>
            <a:ext cx="3041967" cy="465296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A7A29D28-E10E-447B-ABD0-DA1F91834745}" type="datetimeFigureOut">
              <a:rPr lang="el-GR" smtClean="0"/>
              <a:pPr/>
              <a:t>4/10/2016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9015"/>
            <a:ext cx="3041967" cy="465296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4" y="8839015"/>
            <a:ext cx="3041967" cy="465296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E2893031-E1B0-4440-A4C8-D3A0CA666C5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2733" cy="4658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5553" y="0"/>
            <a:ext cx="3042733" cy="4658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0304B-096E-4AA8-8C2B-A73675F99DD4}" type="datetimeFigureOut">
              <a:rPr lang="en-US" smtClean="0"/>
              <a:pPr/>
              <a:t>04-Oct-16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65" y="4420054"/>
            <a:ext cx="5616596" cy="4187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8620"/>
            <a:ext cx="3042733" cy="4658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5553" y="8838620"/>
            <a:ext cx="3042733" cy="4658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4D4F3-33B0-4E13-9DAB-E7212FB0B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4D4F3-33B0-4E13-9DAB-E7212FB0BD7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607DF-E72B-4AB5-B601-9A1B9B451478}" type="datetime1">
              <a:rPr lang="el-GR" smtClean="0"/>
              <a:pPr/>
              <a:t>4/10/2016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Άντρη Κακονίτη - Υγειονομικός Μηχανικός</a:t>
            </a:r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3848-6CA4-4DA3-B3F0-FA18A8F86D45}" type="datetime1">
              <a:rPr lang="el-GR" smtClean="0"/>
              <a:pPr/>
              <a:t>4/10/2016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Άντρη Κακονίτη - Υγειονομικός Μηχανικός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CF723-3842-449D-B6FC-F77E8C38B29F}" type="datetime1">
              <a:rPr lang="el-GR" smtClean="0"/>
              <a:pPr/>
              <a:t>4/10/2016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Άντρη Κακονίτη - Υγειονομικός Μηχανικός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A647-808E-4535-958D-CDFD784B9134}" type="datetime1">
              <a:rPr lang="el-GR" smtClean="0"/>
              <a:pPr/>
              <a:t>4/10/2016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Άντρη Κακονίτη - Υγειονομικός Μηχανικός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2195E-8B68-42E8-ACD4-D751D5DA477F}" type="datetime1">
              <a:rPr lang="el-GR" smtClean="0"/>
              <a:pPr/>
              <a:t>4/10/2016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Άντρη Κακονίτη - Υγειονομικός Μηχανικός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FC7D-0D20-4022-B73F-3A26425BE7A7}" type="datetime1">
              <a:rPr lang="el-GR" smtClean="0"/>
              <a:pPr/>
              <a:t>4/10/2016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Άντρη Κακονίτη - Υγειονομικός Μηχανικός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0E30-644F-48CD-ACE1-CF63F0F28BC0}" type="datetime1">
              <a:rPr lang="el-GR" smtClean="0"/>
              <a:pPr/>
              <a:t>4/10/2016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Άντρη Κακονίτη - Υγειονομικός Μηχανικός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4948-2E6C-46DE-899A-2038B1C007F6}" type="datetime1">
              <a:rPr lang="el-GR" smtClean="0"/>
              <a:pPr/>
              <a:t>4/10/2016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Άντρη Κακονίτη - Υγειονομικός Μηχανικός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DD87-ADFF-402B-B392-E984DEB6907B}" type="datetime1">
              <a:rPr lang="el-GR" smtClean="0"/>
              <a:pPr/>
              <a:t>4/10/2016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Άντρη Κακονίτη - Υγειονομικός Μηχανικός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4709-FD5C-47D3-AD3D-43AF573D3701}" type="datetime1">
              <a:rPr lang="el-GR" smtClean="0"/>
              <a:pPr/>
              <a:t>4/10/2016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Άντρη Κακονίτη - Υγειονομικός Μηχανικός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9B827-4FE3-457B-86C8-7BD7C4E986A4}" type="datetime1">
              <a:rPr lang="el-GR" smtClean="0"/>
              <a:pPr/>
              <a:t>4/10/2016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Άντρη Κακονίτη - Υγειονομικός Μηχανικός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FCEF968-F1BD-44C7-8F47-2718024E662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A0C95A-05F0-4340-8443-EEDBDDD283AA}" type="datetime1">
              <a:rPr lang="el-GR" smtClean="0"/>
              <a:pPr/>
              <a:t>4/10/2016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l-GR" smtClean="0"/>
              <a:t>Άντρη Κακονίτη - Υγειονομικός Μηχανικός</a:t>
            </a:r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CEF968-F1BD-44C7-8F47-2718024E662C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41459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dirty="0" smtClean="0">
                <a:solidFill>
                  <a:srgbClr val="FFC000"/>
                </a:solidFill>
              </a:rPr>
              <a:t>Έργο Κατασκευής Σταθμού Επεξεργασίας Οικιακών </a:t>
            </a:r>
            <a:r>
              <a:rPr lang="el-GR" sz="3600" dirty="0" err="1" smtClean="0">
                <a:solidFill>
                  <a:srgbClr val="FFC000"/>
                </a:solidFill>
              </a:rPr>
              <a:t>Βοθρολυμάτων</a:t>
            </a:r>
            <a:r>
              <a:rPr lang="el-GR" sz="3600" dirty="0" smtClean="0">
                <a:solidFill>
                  <a:srgbClr val="FFC000"/>
                </a:solidFill>
              </a:rPr>
              <a:t> Βιομηχανικών Αποβλήτων, Περίσσειας Υγρής Λάσπης και Στραγγισμάτων στην Περιοχή </a:t>
            </a:r>
            <a:r>
              <a:rPr lang="el-GR" sz="3600" dirty="0" err="1" smtClean="0">
                <a:solidFill>
                  <a:srgbClr val="FFC000"/>
                </a:solidFill>
              </a:rPr>
              <a:t>Βατί</a:t>
            </a:r>
            <a:endParaRPr lang="el-GR" sz="3600" dirty="0">
              <a:solidFill>
                <a:srgbClr val="FFC000"/>
              </a:solidFill>
            </a:endParaRPr>
          </a:p>
        </p:txBody>
      </p:sp>
      <p:pic>
        <p:nvPicPr>
          <p:cNvPr id="37889" name="Picture 1" descr="C:\Users\akakoniti.WDDHQ10\Documents\BATI\WDD_logo_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911" y="70949"/>
            <a:ext cx="1158721" cy="837771"/>
          </a:xfrm>
          <a:prstGeom prst="rect">
            <a:avLst/>
          </a:prstGeom>
          <a:noFill/>
        </p:spPr>
      </p:pic>
      <p:pic>
        <p:nvPicPr>
          <p:cNvPr id="37890" name="Picture 2" descr="C:\Users\akakoniti.WDDHQ10\Documents\BATI\Logo_Vati_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68318"/>
            <a:ext cx="2209056" cy="840402"/>
          </a:xfrm>
          <a:prstGeom prst="rect">
            <a:avLst/>
          </a:prstGeom>
          <a:noFill/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611560" y="5445224"/>
            <a:ext cx="7851648" cy="104643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67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9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Άντρη Κακονίτη - Υγειονομικός Μηχανικός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Υπηρεσία Αποχετεύσεων και Ανακύκλωσης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9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Οκτώβριος 2016</a:t>
            </a:r>
            <a:endParaRPr kumimoji="0" lang="el-GR" sz="29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Εκκένωση βυτιοφόρων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Στην είσοδο του χώρου εκκένωσης θα κατασκευαστεί κτίριο ελέγχου και θα τοποθετηθεί γεφυροπλάστιγγα για τη ζύγιση των εισερχόμενων και εξερχόμενων βυτίων. </a:t>
            </a:r>
            <a:endParaRPr lang="en-US" sz="2400" dirty="0" smtClean="0"/>
          </a:p>
          <a:p>
            <a:r>
              <a:rPr lang="el-GR" sz="2400" dirty="0" smtClean="0"/>
              <a:t>Μετά τη ζύγιση θα ακολουθεί ηλεκτρονική αποθήκευση των αποδεικτικών προέλευσης των λυμάτων και κατάταξή τους σε μία από τις κατηγορίες που επεξεργάζεται ο σταθμό</a:t>
            </a:r>
          </a:p>
          <a:p>
            <a:r>
              <a:rPr lang="el-GR" sz="2400" dirty="0" smtClean="0"/>
              <a:t>Ακολούθως ο </a:t>
            </a:r>
            <a:r>
              <a:rPr lang="el-GR" sz="2400" dirty="0" err="1" smtClean="0"/>
              <a:t>βυτιοφορέας</a:t>
            </a:r>
            <a:r>
              <a:rPr lang="el-GR" sz="2400" dirty="0" smtClean="0"/>
              <a:t> προμηθεύεται μαγνητική κάρτα εισόδου και οδηγεί το βυτίο στη θέση εκκένωσης που του υποδεικνύεται. </a:t>
            </a:r>
            <a:endParaRPr lang="en-US" sz="2400" dirty="0" smtClean="0"/>
          </a:p>
        </p:txBody>
      </p:sp>
      <p:pic>
        <p:nvPicPr>
          <p:cNvPr id="4" name="Picture 1" descr="C:\Users\akakoniti.WDDHQ10\Documents\BATI\WDD_logo_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11" y="70949"/>
            <a:ext cx="1158721" cy="837771"/>
          </a:xfrm>
          <a:prstGeom prst="rect">
            <a:avLst/>
          </a:prstGeom>
          <a:noFill/>
        </p:spPr>
      </p:pic>
      <p:pic>
        <p:nvPicPr>
          <p:cNvPr id="5" name="Picture 2" descr="C:\Users\akakoniti.WDDHQ10\Documents\BATI\Logo_Vati_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68318"/>
            <a:ext cx="2209056" cy="840402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Εκκένωση βυτιοφόρων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Ο οδηγός εισάγει την κάρτα στον Πίνακα Αναγνώρισης Βυτίου και η πνευματική βάνα της διάταξης εκκένωσης που έχει οριστεί από τον Υπεύθυνο Λειτουργίας ανοίγει αυτόματα. </a:t>
            </a:r>
          </a:p>
          <a:p>
            <a:r>
              <a:rPr lang="el-GR" sz="2400" dirty="0" smtClean="0"/>
              <a:t>Από το Πίνακα Αναγνώρισης Βυτίου μεταφέρεται στο Κέντρο Ελέγχου  η επιβεβαίωση της εκκένωσης στη προδιαγεγραμμένη θέση, καθώς επίσης και ο χρόνος εκκένωσης. </a:t>
            </a:r>
            <a:endParaRPr lang="en-US" sz="2400" dirty="0" smtClean="0"/>
          </a:p>
          <a:p>
            <a:r>
              <a:rPr lang="el-GR" sz="2400" dirty="0" smtClean="0"/>
              <a:t>Στη συνέχεια το βυτιοφόρο ζυγίζεται κατά την έξοδό του από το ΧΕΒ και ο </a:t>
            </a:r>
            <a:r>
              <a:rPr lang="el-GR" sz="2400" dirty="0" err="1" smtClean="0"/>
              <a:t>βυτιοφορέας</a:t>
            </a:r>
            <a:r>
              <a:rPr lang="el-GR" sz="2400" dirty="0" smtClean="0"/>
              <a:t> παραδίδει τη μαγνητική κάρτα εισόδου, αφού πρώτα παραλάβει αποδεικτικό εκκένωσης.</a:t>
            </a:r>
            <a:endParaRPr lang="en-US" sz="2400" dirty="0" smtClean="0"/>
          </a:p>
        </p:txBody>
      </p:sp>
      <p:pic>
        <p:nvPicPr>
          <p:cNvPr id="4" name="Picture 1" descr="C:\Users\akakoniti.WDDHQ10\Documents\BATI\WDD_logo_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11" y="70949"/>
            <a:ext cx="1158721" cy="837771"/>
          </a:xfrm>
          <a:prstGeom prst="rect">
            <a:avLst/>
          </a:prstGeom>
          <a:noFill/>
        </p:spPr>
      </p:pic>
      <p:pic>
        <p:nvPicPr>
          <p:cNvPr id="5" name="Picture 2" descr="C:\Users\akakoniti.WDDHQ10\Documents\BATI\Logo_Vati_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68318"/>
            <a:ext cx="2209056" cy="840402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Λειτουργία σταθμού επεξεργασίας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35480"/>
            <a:ext cx="8712968" cy="4389120"/>
          </a:xfrm>
        </p:spPr>
        <p:txBody>
          <a:bodyPr>
            <a:noAutofit/>
          </a:bodyPr>
          <a:lstStyle/>
          <a:p>
            <a:r>
              <a:rPr lang="el-GR" sz="1900" dirty="0" smtClean="0"/>
              <a:t>Τα βαρέα βιομηχανικά </a:t>
            </a:r>
            <a:r>
              <a:rPr lang="el-GR" sz="1900" dirty="0" err="1" smtClean="0"/>
              <a:t>βοθρολύματα</a:t>
            </a:r>
            <a:r>
              <a:rPr lang="el-GR" sz="1900" dirty="0" smtClean="0"/>
              <a:t>, καταλήγουν με βαρύτητα στην αντίστοιχη μονάδα </a:t>
            </a:r>
            <a:r>
              <a:rPr lang="el-GR" sz="1900" dirty="0" err="1" smtClean="0"/>
              <a:t>προεπεξεργασίας</a:t>
            </a:r>
            <a:r>
              <a:rPr lang="el-GR" sz="1900" dirty="0" smtClean="0"/>
              <a:t>. Ακολούθως διέρχονται από τη μονάδα επίπλευσης, οδηγούνται στη μονάδα βιολογικής επεξεργασίας και καταλήγουν στη μονάδα απολύμανσης.  </a:t>
            </a:r>
          </a:p>
          <a:p>
            <a:r>
              <a:rPr lang="el-GR" sz="1900" dirty="0" smtClean="0"/>
              <a:t>Τα ελαφρά βιομηχανικά </a:t>
            </a:r>
            <a:r>
              <a:rPr lang="el-GR" sz="1900" dirty="0" err="1" smtClean="0"/>
              <a:t>βοθρολύματα</a:t>
            </a:r>
            <a:r>
              <a:rPr lang="el-GR" sz="1900" dirty="0" smtClean="0"/>
              <a:t> και τα αστικά </a:t>
            </a:r>
            <a:r>
              <a:rPr lang="el-GR" sz="1900" dirty="0" err="1" smtClean="0"/>
              <a:t>βοθρολύματα</a:t>
            </a:r>
            <a:r>
              <a:rPr lang="el-GR" sz="1900" dirty="0" smtClean="0"/>
              <a:t> καταλήγουν με βαρύτητα στην αντίστοιχη μονάδα </a:t>
            </a:r>
            <a:r>
              <a:rPr lang="el-GR" sz="1900" dirty="0" err="1" smtClean="0"/>
              <a:t>προεπεξεργασίας</a:t>
            </a:r>
            <a:r>
              <a:rPr lang="el-GR" sz="1900" dirty="0" smtClean="0"/>
              <a:t>. Ακολούθως οδηγούνται στη μονάδα βιολογικής επεξεργασίας και καταλήγουν στη μονάδα απολύμανσης. </a:t>
            </a:r>
          </a:p>
          <a:p>
            <a:r>
              <a:rPr lang="el-GR" sz="1900" dirty="0" smtClean="0"/>
              <a:t>Οι υπόλοιπες κατηγορίες </a:t>
            </a:r>
            <a:r>
              <a:rPr lang="el-GR" sz="1900" dirty="0" err="1" smtClean="0"/>
              <a:t>βοθρολυμάτων</a:t>
            </a:r>
            <a:r>
              <a:rPr lang="el-GR" sz="1900" dirty="0" smtClean="0"/>
              <a:t> (τουαλέτες και στραγγίσματα </a:t>
            </a:r>
            <a:r>
              <a:rPr lang="el-GR" sz="1900" dirty="0" err="1" smtClean="0"/>
              <a:t>σκυβαλότοπου</a:t>
            </a:r>
            <a:r>
              <a:rPr lang="el-GR" sz="1900" dirty="0" smtClean="0"/>
              <a:t>) οδηγούνται στο αντλιοστάσιο προσωρινής αποθήκευσης και από εκεί, μέσω αντλιών, καταλήγουν στη μονάδα </a:t>
            </a:r>
            <a:r>
              <a:rPr lang="el-GR" sz="1900" dirty="0" err="1" smtClean="0"/>
              <a:t>προεπεξεργασίας</a:t>
            </a:r>
            <a:r>
              <a:rPr lang="el-GR" sz="1900" dirty="0" smtClean="0"/>
              <a:t>.</a:t>
            </a:r>
            <a:endParaRPr lang="en-US" sz="1900" dirty="0" smtClean="0"/>
          </a:p>
          <a:p>
            <a:r>
              <a:rPr lang="el-GR" sz="1900" dirty="0" smtClean="0"/>
              <a:t>Η ιλύς αντλείται στη μονάδα αερόβιας χώνευσης και ακολούθως στη δεξαμενή </a:t>
            </a:r>
            <a:r>
              <a:rPr lang="el-GR" sz="1900" dirty="0" err="1" smtClean="0"/>
              <a:t>ομογενοποίησης</a:t>
            </a:r>
            <a:r>
              <a:rPr lang="el-GR" sz="1900" dirty="0" smtClean="0"/>
              <a:t> της ιλύος. Στη συνέχεια η ομογενοποιημένη ιλύς αντλείται στη μονάδα αφυδάτωσης και τελικά οδηγείται στις κλίνες ξήρανσης.  </a:t>
            </a:r>
            <a:endParaRPr lang="en-US" sz="1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Main Flow Chart "/>
          <p:cNvPicPr>
            <a:picLocks noChangeAspect="1" noChangeArrowheads="1"/>
          </p:cNvPicPr>
          <p:nvPr/>
        </p:nvPicPr>
        <p:blipFill>
          <a:blip r:embed="rId2" cstate="print"/>
          <a:srcRect b="9744"/>
          <a:stretch>
            <a:fillRect/>
          </a:stretch>
        </p:blipFill>
        <p:spPr bwMode="auto">
          <a:xfrm>
            <a:off x="179512" y="620688"/>
            <a:ext cx="879735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Users\akakoniti.WDDHQ10\Documents\BATI\WDD_logo_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911" y="70949"/>
            <a:ext cx="1158721" cy="837771"/>
          </a:xfrm>
          <a:prstGeom prst="rect">
            <a:avLst/>
          </a:prstGeom>
          <a:noFill/>
        </p:spPr>
      </p:pic>
      <p:pic>
        <p:nvPicPr>
          <p:cNvPr id="6" name="Picture 2" descr="C:\Users\akakoniti.WDDHQ10\Documents\BATI\Logo_Vati_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68318"/>
            <a:ext cx="2209056" cy="840402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24744"/>
            <a:ext cx="912101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Ευχαριστώ για την προσοχή σας !!!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Συγχρηματοδότηση Έργου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Το έργο κατασκευής σταθμού επεξεργασίας οικιακών </a:t>
            </a:r>
            <a:r>
              <a:rPr lang="el-GR" dirty="0" err="1" smtClean="0"/>
              <a:t>βοθρολυμάτων</a:t>
            </a:r>
            <a:r>
              <a:rPr lang="el-GR" dirty="0" smtClean="0"/>
              <a:t>, βιομηχανικών αποβλήτων, περίσσειας υγρής λάσπης και στραγγισμάτων από την αποκατάσταση του </a:t>
            </a:r>
            <a:r>
              <a:rPr lang="el-GR" dirty="0" err="1" smtClean="0"/>
              <a:t>σκυβαλότοπου</a:t>
            </a:r>
            <a:r>
              <a:rPr lang="el-GR" dirty="0" smtClean="0"/>
              <a:t> στην περιοχή </a:t>
            </a:r>
            <a:r>
              <a:rPr lang="el-GR" dirty="0" err="1" smtClean="0"/>
              <a:t>Βατί</a:t>
            </a:r>
            <a:r>
              <a:rPr lang="el-GR" dirty="0" smtClean="0"/>
              <a:t>, υλοποιείται στο πλαίσιο του Προγράμματος Συνεργασίας μεταξύ της Ελβετικής Συνομοσπονδίας και της Κυπριακής Δημοκρατίας. </a:t>
            </a:r>
          </a:p>
          <a:p>
            <a:r>
              <a:rPr lang="el-GR" dirty="0" smtClean="0"/>
              <a:t>Η Ελβετική Συνομοσπονδία συγχρηματοδοτεί το έργο με ποσοστό 85% και η Κυπριακή Δημοκρατία με ποσοστό 15% το οποίο ωστόσο αντιστοιχεί στο κόστος των </a:t>
            </a:r>
            <a:r>
              <a:rPr lang="el-GR" dirty="0" smtClean="0"/>
              <a:t>ωρών </a:t>
            </a:r>
            <a:r>
              <a:rPr lang="el-GR" dirty="0" smtClean="0"/>
              <a:t>εργασίας του προσωπικού του Τμήματος Αναπτύξεως Υδάτων</a:t>
            </a:r>
            <a:endParaRPr lang="en-US" dirty="0"/>
          </a:p>
        </p:txBody>
      </p:sp>
      <p:pic>
        <p:nvPicPr>
          <p:cNvPr id="4" name="Picture 1" descr="C:\Users\akakoniti.WDDHQ10\Documents\BATI\WDD_logo_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11" y="70949"/>
            <a:ext cx="1158721" cy="837771"/>
          </a:xfrm>
          <a:prstGeom prst="rect">
            <a:avLst/>
          </a:prstGeom>
          <a:noFill/>
        </p:spPr>
      </p:pic>
      <p:pic>
        <p:nvPicPr>
          <p:cNvPr id="5" name="Picture 2" descr="C:\Users\akakoniti.WDDHQ10\Documents\BATI\Logo_Vati_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68318"/>
            <a:ext cx="2209056" cy="840402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Στόχοι συνεργασίας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Οι στόχοι της συνεργασίας αυτής είναι: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η συνεισφορά στην μείωση των οικονομικών και κοινωνικών ανισοτήτων μεταξύ της Κύπρου και των πιο ανεπτυγμένων χωρών της διευρυμένης Ευρωπαϊκής Ένωσης και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η συνεισφορά στην αειφόρο περιβαλλοντική και κοινωνική ανάπτυξη της Κύπρου.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1" descr="C:\Users\akakoniti.WDDHQ10\Documents\BATI\WDD_logo_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11" y="70949"/>
            <a:ext cx="1158721" cy="837771"/>
          </a:xfrm>
          <a:prstGeom prst="rect">
            <a:avLst/>
          </a:prstGeom>
          <a:noFill/>
        </p:spPr>
      </p:pic>
      <p:pic>
        <p:nvPicPr>
          <p:cNvPr id="5" name="Picture 2" descr="C:\Users\akakoniti.WDDHQ10\Documents\BATI\Logo_Vati_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68318"/>
            <a:ext cx="2209056" cy="840402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Γενικός στόχος του έργου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Ο γενικός στόχος του έργου είναι να συμβάλει στην εφαρμογή της Οδηγίας Πλαίσιο περί Υδάτων με τη βελτίωση της κατάστασης των υδάτων στο Φράγμα </a:t>
            </a:r>
            <a:r>
              <a:rPr lang="el-GR" dirty="0" err="1" smtClean="0"/>
              <a:t>Πολεμιδιών</a:t>
            </a:r>
            <a:r>
              <a:rPr lang="el-GR" dirty="0" smtClean="0"/>
              <a:t> που βρίσκεται κοντά στο </a:t>
            </a:r>
            <a:r>
              <a:rPr lang="el-GR" dirty="0" err="1" smtClean="0"/>
              <a:t>Βατί</a:t>
            </a:r>
            <a:r>
              <a:rPr lang="el-GR" dirty="0" smtClean="0"/>
              <a:t>, και το οποίο στο παρόν στάδιο αξιολογήθηκε ότι βρίσκεται σε κακή κατάσταση. </a:t>
            </a:r>
          </a:p>
          <a:p>
            <a:pPr>
              <a:buNone/>
            </a:pPr>
            <a:r>
              <a:rPr lang="el-GR" dirty="0" smtClean="0"/>
              <a:t>	Αυτό αναμένεται να επιτευχθεί με τον τερματισμό της λειτουργίας των υφιστάμενων χωμάτινων δεξαμενών παραλαβής </a:t>
            </a:r>
            <a:r>
              <a:rPr lang="el-GR" dirty="0" err="1" smtClean="0"/>
              <a:t>βοθρολυμάτων</a:t>
            </a:r>
            <a:r>
              <a:rPr lang="el-GR" dirty="0" smtClean="0"/>
              <a:t> στην περιοχή </a:t>
            </a:r>
            <a:r>
              <a:rPr lang="el-GR" dirty="0" err="1" smtClean="0"/>
              <a:t>Βατί</a:t>
            </a:r>
            <a:r>
              <a:rPr lang="el-GR" dirty="0" smtClean="0"/>
              <a:t> και την κατασκευή ενός κατάλληλου σταθμού επεξεργασίας οικιακών </a:t>
            </a:r>
            <a:r>
              <a:rPr lang="el-GR" dirty="0" err="1" smtClean="0"/>
              <a:t>βορθολυμάτων</a:t>
            </a:r>
            <a:r>
              <a:rPr lang="el-GR" dirty="0" smtClean="0"/>
              <a:t> και βιομηχανικών αποβλήτων.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1" descr="C:\Users\akakoniti.WDDHQ10\Documents\BATI\WDD_logo_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11" y="70949"/>
            <a:ext cx="1158721" cy="837771"/>
          </a:xfrm>
          <a:prstGeom prst="rect">
            <a:avLst/>
          </a:prstGeom>
          <a:noFill/>
        </p:spPr>
      </p:pic>
      <p:pic>
        <p:nvPicPr>
          <p:cNvPr id="5" name="Picture 2" descr="C:\Users\akakoniti.WDDHQ10\Documents\BATI\Logo_Vati_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68318"/>
            <a:ext cx="2209056" cy="840402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Ο εν λόγω σταθμός θα εξυπηρετεί τις ανάγκες της Επαρχίας Λεμεσού και θα παραλαμβάνει: </a:t>
            </a:r>
            <a:endParaRPr lang="en-US" dirty="0" smtClean="0"/>
          </a:p>
          <a:p>
            <a:pPr lvl="0"/>
            <a:r>
              <a:rPr lang="el-GR" dirty="0" smtClean="0"/>
              <a:t>οικιακά </a:t>
            </a:r>
            <a:r>
              <a:rPr lang="el-GR" dirty="0" err="1" smtClean="0"/>
              <a:t>βοθρολύματα</a:t>
            </a:r>
            <a:r>
              <a:rPr lang="el-GR" dirty="0" smtClean="0"/>
              <a:t> και βιομηχανικά απόβλητα από περιοχές οι οποίες δεν είναι συνδεδεμένες με το αποχετευτικό σύστημα, </a:t>
            </a:r>
            <a:endParaRPr lang="en-US" dirty="0" smtClean="0"/>
          </a:p>
          <a:p>
            <a:pPr lvl="0"/>
            <a:r>
              <a:rPr lang="el-GR" dirty="0" smtClean="0"/>
              <a:t>περίσσεια υγρής λάσπης που θα προέρχεται από σταθμούς επεξεργασίας λυμάτων της επαρχίας οι οποίοι δεν διαθέτουν κάποιο σύστημα επεξεργασίας της λάσπης και</a:t>
            </a:r>
            <a:endParaRPr lang="en-US" dirty="0" smtClean="0"/>
          </a:p>
          <a:p>
            <a:pPr lvl="0"/>
            <a:r>
              <a:rPr lang="el-GR" dirty="0" smtClean="0"/>
              <a:t>στραγγίσματα που θα προέρχονται από τον </a:t>
            </a:r>
            <a:r>
              <a:rPr lang="el-GR" dirty="0" err="1" smtClean="0"/>
              <a:t>σκυβαλότοπο</a:t>
            </a:r>
            <a:r>
              <a:rPr lang="el-GR" dirty="0" smtClean="0"/>
              <a:t> στην περιοχή </a:t>
            </a:r>
            <a:r>
              <a:rPr lang="el-GR" dirty="0" err="1" smtClean="0"/>
              <a:t>Βατί</a:t>
            </a:r>
            <a:r>
              <a:rPr lang="el-GR" dirty="0" smtClean="0"/>
              <a:t> ο οποίος αναμένεται να αποκατασταθεί. 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1" descr="C:\Users\akakoniti.WDDHQ10\Documents\BATI\WDD_logo_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11" y="70949"/>
            <a:ext cx="1158721" cy="837771"/>
          </a:xfrm>
          <a:prstGeom prst="rect">
            <a:avLst/>
          </a:prstGeom>
          <a:noFill/>
        </p:spPr>
      </p:pic>
      <p:pic>
        <p:nvPicPr>
          <p:cNvPr id="5" name="Picture 2" descr="C:\Users\akakoniti.WDDHQ10\Documents\BATI\Logo_Vati_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68318"/>
            <a:ext cx="2209056" cy="840402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kakoniti\Desktop\Documents\BATI\Λεκάνη απορροής φράγματος Πολεμιδιώ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169"/>
          <a:stretch>
            <a:fillRect/>
          </a:stretch>
        </p:blipFill>
        <p:spPr bwMode="auto">
          <a:xfrm>
            <a:off x="2130922" y="173181"/>
            <a:ext cx="4727094" cy="654196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51920" y="5949280"/>
            <a:ext cx="1785950" cy="646331"/>
          </a:xfrm>
          <a:prstGeom prst="rect">
            <a:avLst/>
          </a:prstGeom>
          <a:solidFill>
            <a:schemeClr val="bg2">
              <a:lumMod val="90000"/>
              <a:alpha val="18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Φράγμα </a:t>
            </a:r>
            <a:r>
              <a:rPr lang="el-GR" dirty="0" err="1" smtClean="0"/>
              <a:t>Πολεμιδιών</a:t>
            </a:r>
            <a:endParaRPr lang="el-GR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643570" y="6357958"/>
            <a:ext cx="571504" cy="142876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11760" y="836712"/>
            <a:ext cx="1643074" cy="923330"/>
          </a:xfrm>
          <a:prstGeom prst="rect">
            <a:avLst/>
          </a:prstGeom>
          <a:solidFill>
            <a:schemeClr val="bg2">
              <a:lumMod val="90000"/>
              <a:alpha val="18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Θέση κατασκευής του ΣΕΛ</a:t>
            </a:r>
            <a:endParaRPr lang="el-GR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203848" y="1844824"/>
            <a:ext cx="35719" cy="14823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5984" y="3643314"/>
            <a:ext cx="1428760" cy="646331"/>
          </a:xfrm>
          <a:prstGeom prst="rect">
            <a:avLst/>
          </a:prstGeom>
          <a:solidFill>
            <a:schemeClr val="bg2">
              <a:lumMod val="90000"/>
              <a:alpha val="18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Χωμάτινες Δεξαμενές </a:t>
            </a:r>
            <a:endParaRPr lang="el-GR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2464579" y="3250405"/>
            <a:ext cx="642942" cy="14287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 descr="C:\Users\akakoniti.WDDHQ10\Documents\BATI\WDD_logo_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911" y="70949"/>
            <a:ext cx="1158721" cy="837771"/>
          </a:xfrm>
          <a:prstGeom prst="rect">
            <a:avLst/>
          </a:prstGeom>
          <a:noFill/>
        </p:spPr>
      </p:pic>
      <p:pic>
        <p:nvPicPr>
          <p:cNvPr id="10" name="Picture 2" descr="C:\Users\akakoniti.WDDHQ10\Documents\BATI\Logo_Vati_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68318"/>
            <a:ext cx="2209056" cy="840402"/>
          </a:xfrm>
          <a:prstGeom prst="rect">
            <a:avLst/>
          </a:prstGeom>
          <a:noFill/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Κόστος Έργου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9552" y="1916832"/>
          <a:ext cx="7848872" cy="3143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6"/>
                <a:gridCol w="2664296"/>
              </a:tblGrid>
              <a:tr h="12919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Κόστος μη συμπεριλαμβανομένου </a:t>
                      </a:r>
                    </a:p>
                    <a:p>
                      <a:pPr algn="ctr"/>
                      <a:r>
                        <a:rPr lang="el-GR" dirty="0" smtClean="0"/>
                        <a:t>του ΦΠΑ</a:t>
                      </a:r>
                    </a:p>
                    <a:p>
                      <a:pPr algn="ctr"/>
                      <a:r>
                        <a:rPr lang="el-GR" dirty="0" smtClean="0"/>
                        <a:t>(</a:t>
                      </a:r>
                      <a:r>
                        <a:rPr lang="en-US" dirty="0" smtClean="0"/>
                        <a:t>€</a:t>
                      </a:r>
                      <a:r>
                        <a:rPr lang="el-GR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4030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Κόστος Σχεδιασμού και Κατασκευής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3,600,000</a:t>
                      </a:r>
                      <a:endParaRPr lang="en-US" dirty="0"/>
                    </a:p>
                  </a:txBody>
                  <a:tcPr/>
                </a:tc>
              </a:tr>
              <a:tr h="753324">
                <a:tc>
                  <a:txBody>
                    <a:bodyPr/>
                    <a:lstStyle/>
                    <a:p>
                      <a:r>
                        <a:rPr lang="el-GR" dirty="0" smtClean="0"/>
                        <a:t>Κόστος Πρώτου Χρόνου Λειτουργίας και Συντήρησης</a:t>
                      </a:r>
                      <a:r>
                        <a:rPr lang="el-GR" baseline="0" dirty="0" smtClean="0"/>
                        <a:t> (περίοδος διόρθωσης ελαττωμάτων)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380,000</a:t>
                      </a:r>
                      <a:endParaRPr lang="en-US" dirty="0"/>
                    </a:p>
                  </a:txBody>
                  <a:tcPr/>
                </a:tc>
              </a:tr>
              <a:tr h="695647">
                <a:tc>
                  <a:txBody>
                    <a:bodyPr/>
                    <a:lstStyle/>
                    <a:p>
                      <a:r>
                        <a:rPr lang="el-GR" dirty="0" smtClean="0"/>
                        <a:t>Κόστος Λειτουργίας</a:t>
                      </a:r>
                      <a:r>
                        <a:rPr lang="el-GR" baseline="0" dirty="0" smtClean="0"/>
                        <a:t> και Συντήρησης για 9 χρόνια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2,600,000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5576" y="5373216"/>
            <a:ext cx="7272808" cy="1080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3200" dirty="0" smtClean="0"/>
              <a:t>	Η κατασκευή του έργου αναμένεται να ολοκληρωθεί μέχρι τον Ιούνιο του 2017</a:t>
            </a:r>
            <a:endParaRPr lang="en-US" sz="3200" dirty="0"/>
          </a:p>
        </p:txBody>
      </p:sp>
      <p:pic>
        <p:nvPicPr>
          <p:cNvPr id="6" name="Picture 1" descr="C:\Users\akakoniti.WDDHQ10\Documents\BATI\WDD_logo_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11" y="70949"/>
            <a:ext cx="1158721" cy="837771"/>
          </a:xfrm>
          <a:prstGeom prst="rect">
            <a:avLst/>
          </a:prstGeom>
          <a:noFill/>
        </p:spPr>
      </p:pic>
      <p:pic>
        <p:nvPicPr>
          <p:cNvPr id="7" name="Picture 2" descr="C:\Users\akakoniti.WDDHQ10\Documents\BATI\Logo_Vati_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68318"/>
            <a:ext cx="2209056" cy="840402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Κατηγορίες Αποβλήτων 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71600" y="2204864"/>
          <a:ext cx="6096000" cy="351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2135560"/>
              </a:tblGrid>
              <a:tr h="370840">
                <a:tc>
                  <a:txBody>
                    <a:bodyPr/>
                    <a:lstStyle/>
                    <a:p>
                      <a:pPr indent="-45021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800" dirty="0" smtClean="0">
                          <a:latin typeface="Arial"/>
                          <a:ea typeface="Times New Roman"/>
                          <a:cs typeface="Times New Roman"/>
                        </a:rPr>
                        <a:t>Περιγραφή</a:t>
                      </a:r>
                      <a:r>
                        <a:rPr lang="el-GR" sz="18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45021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800" dirty="0" smtClean="0">
                          <a:latin typeface="Arial"/>
                          <a:ea typeface="Times New Roman"/>
                          <a:cs typeface="Times New Roman"/>
                        </a:rPr>
                        <a:t>Δυναμικότητα</a:t>
                      </a:r>
                      <a:r>
                        <a:rPr lang="en-GB" sz="18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18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l-GR" sz="1800" dirty="0" smtClean="0"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800" dirty="0" smtClean="0">
                          <a:latin typeface="Arial"/>
                          <a:ea typeface="Times New Roman"/>
                          <a:cs typeface="Times New Roman"/>
                        </a:rPr>
                        <a:t>m³/day</a:t>
                      </a:r>
                      <a:r>
                        <a:rPr lang="el-GR" sz="1800" dirty="0" smtClean="0"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-45021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800" dirty="0" smtClean="0">
                          <a:latin typeface="Arial"/>
                          <a:ea typeface="Times New Roman"/>
                          <a:cs typeface="Times New Roman"/>
                        </a:rPr>
                        <a:t>Οικιακά </a:t>
                      </a:r>
                      <a:r>
                        <a:rPr lang="el-GR" sz="1800" dirty="0" err="1" smtClean="0">
                          <a:latin typeface="Arial"/>
                          <a:ea typeface="Times New Roman"/>
                          <a:cs typeface="Times New Roman"/>
                        </a:rPr>
                        <a:t>Βοθρολύματα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45021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230</a:t>
                      </a: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-45021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800" dirty="0" smtClean="0">
                          <a:latin typeface="Arial"/>
                          <a:ea typeface="Times New Roman"/>
                          <a:cs typeface="Times New Roman"/>
                        </a:rPr>
                        <a:t>Ελαφριά</a:t>
                      </a:r>
                      <a:r>
                        <a:rPr lang="el-GR" sz="18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Βιομηχανικά Λύματα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45021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118</a:t>
                      </a: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-45021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800" dirty="0" smtClean="0">
                          <a:latin typeface="Arial"/>
                          <a:ea typeface="Times New Roman"/>
                          <a:cs typeface="Times New Roman"/>
                        </a:rPr>
                        <a:t>Βαρέα </a:t>
                      </a:r>
                      <a:r>
                        <a:rPr lang="el-GR" sz="1800" baseline="0" dirty="0" smtClean="0">
                          <a:latin typeface="Arial"/>
                          <a:ea typeface="Times New Roman"/>
                          <a:cs typeface="Times New Roman"/>
                        </a:rPr>
                        <a:t>Βιομηχανικά Λύματα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45021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336</a:t>
                      </a: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-45021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800" dirty="0" smtClean="0">
                          <a:latin typeface="Arial"/>
                          <a:ea typeface="Times New Roman"/>
                          <a:cs typeface="Times New Roman"/>
                        </a:rPr>
                        <a:t>Χημικές Τουαλέτες 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45021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50215" indent="-45021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800" dirty="0" err="1" smtClean="0">
                          <a:latin typeface="Arial"/>
                          <a:ea typeface="Times New Roman"/>
                          <a:cs typeface="Times New Roman"/>
                        </a:rPr>
                        <a:t>Στραγγίδια</a:t>
                      </a:r>
                      <a:r>
                        <a:rPr lang="el-GR" sz="180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45021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-450215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800" b="1" dirty="0" smtClean="0">
                          <a:latin typeface="Arial"/>
                          <a:ea typeface="Times New Roman"/>
                          <a:cs typeface="Times New Roman"/>
                        </a:rPr>
                        <a:t>Σύνολο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45021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latin typeface="Arial"/>
                          <a:ea typeface="Times New Roman"/>
                          <a:cs typeface="Times New Roman"/>
                        </a:rPr>
                        <a:t>718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-45021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800" dirty="0" smtClean="0">
                          <a:latin typeface="Arial"/>
                          <a:ea typeface="Times New Roman"/>
                          <a:cs typeface="Times New Roman"/>
                        </a:rPr>
                        <a:t>Περίσσεια Λάσπης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45021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87</a:t>
                      </a: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-450215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800" b="1" dirty="0" smtClean="0">
                          <a:latin typeface="Arial"/>
                          <a:ea typeface="Times New Roman"/>
                          <a:cs typeface="Times New Roman"/>
                        </a:rPr>
                        <a:t>Γενικό Σύνολο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45021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latin typeface="Arial"/>
                          <a:ea typeface="Times New Roman"/>
                          <a:cs typeface="Times New Roman"/>
                        </a:rPr>
                        <a:t>805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11" name="Picture 1" descr="C:\Users\akakoniti.WDDHQ10\Documents\BATI\WDD_logo_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11" y="70949"/>
            <a:ext cx="1158721" cy="837771"/>
          </a:xfrm>
          <a:prstGeom prst="rect">
            <a:avLst/>
          </a:prstGeom>
          <a:noFill/>
        </p:spPr>
      </p:pic>
      <p:pic>
        <p:nvPicPr>
          <p:cNvPr id="12" name="Picture 2" descr="C:\Users\akakoniti.WDDHQ10\Documents\BATI\Logo_Vati_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68318"/>
            <a:ext cx="2209056" cy="840402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Θέσεις εκκένωση βυτιοφόρων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3568" y="2060848"/>
          <a:ext cx="7056784" cy="3427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8212"/>
                <a:gridCol w="1638572"/>
              </a:tblGrid>
              <a:tr h="734482">
                <a:tc>
                  <a:txBody>
                    <a:bodyPr/>
                    <a:lstStyle/>
                    <a:p>
                      <a:r>
                        <a:rPr lang="el-GR" dirty="0" smtClean="0"/>
                        <a:t>Θέσεις Εκκένωση Βυτιοφόρων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Αριθμός </a:t>
                      </a:r>
                    </a:p>
                    <a:p>
                      <a:pPr algn="ctr"/>
                      <a:r>
                        <a:rPr lang="el-GR" dirty="0" smtClean="0"/>
                        <a:t>Θέσεων</a:t>
                      </a:r>
                      <a:endParaRPr lang="en-US" dirty="0"/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el-GR" dirty="0" smtClean="0"/>
                        <a:t>Θέσεις εκκένωσης βαρέων βιομηχανικών αποβλήτων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734482">
                <a:tc>
                  <a:txBody>
                    <a:bodyPr/>
                    <a:lstStyle/>
                    <a:p>
                      <a:r>
                        <a:rPr lang="el-GR" dirty="0" smtClean="0"/>
                        <a:t>Θέσεις εκκένωσης οικιακών </a:t>
                      </a:r>
                      <a:r>
                        <a:rPr lang="el-GR" dirty="0" err="1" smtClean="0"/>
                        <a:t>βοθρολυμάτων</a:t>
                      </a:r>
                      <a:r>
                        <a:rPr lang="el-GR" dirty="0" smtClean="0"/>
                        <a:t> και ελαφρών βιομηχανικών αποβλήτων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734482">
                <a:tc>
                  <a:txBody>
                    <a:bodyPr/>
                    <a:lstStyle/>
                    <a:p>
                      <a:r>
                        <a:rPr lang="el-GR" dirty="0" smtClean="0"/>
                        <a:t>Θέσεις εκκένωσης</a:t>
                      </a:r>
                      <a:r>
                        <a:rPr kumimoji="0"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βυτιοφόρων που μεταφέρουν περίσσεια ιλύος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734482">
                <a:tc>
                  <a:txBody>
                    <a:bodyPr/>
                    <a:lstStyle/>
                    <a:p>
                      <a:r>
                        <a:rPr lang="el-GR" dirty="0" smtClean="0"/>
                        <a:t>Θέσεις εκκένωσης χημικών τουαλετών και βυτίων με αδιευκρίνιστα </a:t>
                      </a:r>
                      <a:r>
                        <a:rPr lang="el-GR" dirty="0" err="1" smtClean="0"/>
                        <a:t>βοθρολύματα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" descr="C:\Users\akakoniti.WDDHQ10\Documents\BATI\WDD_logo_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11" y="70949"/>
            <a:ext cx="1158721" cy="837771"/>
          </a:xfrm>
          <a:prstGeom prst="rect">
            <a:avLst/>
          </a:prstGeom>
          <a:noFill/>
        </p:spPr>
      </p:pic>
      <p:pic>
        <p:nvPicPr>
          <p:cNvPr id="6" name="Picture 2" descr="C:\Users\akakoniti.WDDHQ10\Documents\BATI\Logo_Vati_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68318"/>
            <a:ext cx="2209056" cy="840402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612</TotalTime>
  <Words>661</Words>
  <Application>Microsoft Office PowerPoint</Application>
  <PresentationFormat>On-screen Show (4:3)</PresentationFormat>
  <Paragraphs>93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Έργο Κατασκευής Σταθμού Επεξεργασίας Οικιακών Βοθρολυμάτων Βιομηχανικών Αποβλήτων, Περίσσειας Υγρής Λάσπης και Στραγγισμάτων στην Περιοχή Βατί</vt:lpstr>
      <vt:lpstr>Συγχρηματοδότηση Έργου</vt:lpstr>
      <vt:lpstr>Στόχοι συνεργασίας</vt:lpstr>
      <vt:lpstr>Γενικός στόχος του έργου</vt:lpstr>
      <vt:lpstr>Slide 5</vt:lpstr>
      <vt:lpstr>Slide 6</vt:lpstr>
      <vt:lpstr>Κόστος Έργου </vt:lpstr>
      <vt:lpstr>Κατηγορίες Αποβλήτων </vt:lpstr>
      <vt:lpstr>Θέσεις εκκένωση βυτιοφόρων</vt:lpstr>
      <vt:lpstr>Εκκένωση βυτιοφόρων</vt:lpstr>
      <vt:lpstr>Εκκένωση βυτιοφόρων</vt:lpstr>
      <vt:lpstr>Λειτουργία σταθμού επεξεργασίας </vt:lpstr>
      <vt:lpstr>Slide 13</vt:lpstr>
      <vt:lpstr>Slide 14</vt:lpstr>
      <vt:lpstr>Ευχαριστώ για την προσοχή σας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PROJECT PROPOSAL FOR CONSTRUCTION OF A TREATMENT PLANT FOR DOMESTIC SEPTAGE AND INDUSTRIAL WASTE</dc:title>
  <dc:creator>akakoniti</dc:creator>
  <cp:lastModifiedBy>Antri Kakoniti</cp:lastModifiedBy>
  <cp:revision>65</cp:revision>
  <dcterms:created xsi:type="dcterms:W3CDTF">2012-03-30T05:45:48Z</dcterms:created>
  <dcterms:modified xsi:type="dcterms:W3CDTF">2016-10-04T05:33:28Z</dcterms:modified>
</cp:coreProperties>
</file>