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7D_15B007B9.xml" ContentType="application/vnd.ms-powerpoint.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381" r:id="rId2"/>
    <p:sldId id="406" r:id="rId3"/>
    <p:sldId id="384" r:id="rId4"/>
    <p:sldId id="407" r:id="rId5"/>
    <p:sldId id="405" r:id="rId6"/>
    <p:sldId id="404" r:id="rId7"/>
    <p:sldId id="408" r:id="rId8"/>
    <p:sldId id="409" r:id="rId9"/>
    <p:sldId id="411" r:id="rId10"/>
    <p:sldId id="412" r:id="rId11"/>
    <p:sldId id="413" r:id="rId12"/>
    <p:sldId id="368" r:id="rId13"/>
    <p:sldId id="414" r:id="rId14"/>
    <p:sldId id="371" r:id="rId15"/>
    <p:sldId id="372" r:id="rId16"/>
    <p:sldId id="373" r:id="rId17"/>
    <p:sldId id="382" r:id="rId1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hadjigeorgiou1"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DDD9C3"/>
    <a:srgbClr val="C6D9F1"/>
    <a:srgbClr val="ACD292"/>
    <a:srgbClr val="FFFFA7"/>
    <a:srgbClr val="0000FF"/>
    <a:srgbClr val="3333FF"/>
    <a:srgbClr val="C9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359" autoAdjust="0"/>
    <p:restoredTop sz="94660"/>
  </p:normalViewPr>
  <p:slideViewPr>
    <p:cSldViewPr>
      <p:cViewPr varScale="1">
        <p:scale>
          <a:sx n="86" d="100"/>
          <a:sy n="86" d="100"/>
        </p:scale>
        <p:origin x="773"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modernComment_17D_15B007B9.xml><?xml version="1.0" encoding="utf-8"?>
<p188:cmLst xmlns:a="http://schemas.openxmlformats.org/drawingml/2006/main" xmlns:r="http://schemas.openxmlformats.org/officeDocument/2006/relationships" xmlns:p188="http://schemas.microsoft.com/office/powerpoint/2018/8/main">
  <p188:cm id="{5A0BF43D-7885-4D77-90FF-049AD516807C}" authorId="{7EB7ABBB-8025-45D0-3A2B-8AD473F63660}" status="resolved" created="2023-05-11T15:05:20.487" complete="100000">
    <ac:deMkLst xmlns:ac="http://schemas.microsoft.com/office/drawing/2013/main/command">
      <pc:docMk xmlns:pc="http://schemas.microsoft.com/office/powerpoint/2013/main/command"/>
      <pc:sldMk xmlns:pc="http://schemas.microsoft.com/office/powerpoint/2013/main/command" cId="0" sldId="295"/>
      <ac:picMk id="4" creationId="{00000000-0000-0000-0000-000000000000}"/>
    </ac:deMkLst>
    <p188:txBody>
      <a:bodyPr/>
      <a:lstStyle/>
      <a:p>
        <a:r>
          <a:rPr lang="en-US"/>
          <a:t>Ρωτήστε τη Σοφία ποιο από όλα τα logos που έχουμε είναι με πιο καλή ανάλυση</a:t>
        </a:r>
      </a:p>
    </p188:txBody>
  </p188:cm>
  <p188:cm id="{10F9FD25-4E1F-493A-880F-86FDB3210ECF}" authorId="{7EB7ABBB-8025-45D0-3A2B-8AD473F63660}" status="resolved" created="2023-05-11T15:06:31.909" complete="100000">
    <ac:txMkLst xmlns:ac="http://schemas.microsoft.com/office/drawing/2013/main/command">
      <pc:docMk xmlns:pc="http://schemas.microsoft.com/office/powerpoint/2013/main/command"/>
      <pc:sldMk xmlns:pc="http://schemas.microsoft.com/office/powerpoint/2013/main/command" cId="0" sldId="295"/>
      <ac:graphicFrameMk id="14" creationId="{00000000-0000-0000-0000-000000000000}"/>
      <ac:tblMk/>
      <ac:tcMk rowId="10000" colId="20000"/>
      <ac:txMk cp="70" len="11">
        <ac:context len="110" hash="2424430443"/>
      </ac:txMk>
    </ac:txMkLst>
    <p188:pos x="8656883" y="631203"/>
    <p188:txBody>
      <a:bodyPr/>
      <a:lstStyle/>
      <a:p>
        <a:r>
          <a:rPr lang="en-US"/>
          <a:t>Πλημμυρικών βαθών και έκτασης πλημμύρας (βλ. πρόγραμμα)</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8C2223D-0386-4D61-8E30-84C9D2BB8F48}" type="datetimeFigureOut">
              <a:rPr lang="el-GR"/>
              <a:pPr>
                <a:defRPr/>
              </a:pPr>
              <a:t>16/9/2023</a:t>
            </a:fld>
            <a:endParaRPr lang="el-G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1C750E9-BDC1-4991-988C-61F5AFC3DE63}" type="slidenum">
              <a:rPr lang="el-GR"/>
              <a:pPr>
                <a:defRPr/>
              </a:pPr>
              <a:t>‹#›</a:t>
            </a:fld>
            <a:endParaRPr lang="el-GR"/>
          </a:p>
        </p:txBody>
      </p:sp>
    </p:spTree>
    <p:extLst>
      <p:ext uri="{BB962C8B-B14F-4D97-AF65-F5344CB8AC3E}">
        <p14:creationId xmlns:p14="http://schemas.microsoft.com/office/powerpoint/2010/main" val="99563119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0E0DE1D-8EFE-4883-B093-42BD0D39E183}" type="datetimeFigureOut">
              <a:rPr lang="el-GR"/>
              <a:pPr>
                <a:defRPr/>
              </a:pPr>
              <a:t>16/9/2023</a:t>
            </a:fld>
            <a:endParaRPr lang="el-G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l-GR"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BBBE667-1AA4-4759-80D1-635E306F979A}" type="slidenum">
              <a:rPr lang="el-GR"/>
              <a:pPr>
                <a:defRPr/>
              </a:pPr>
              <a:t>‹#›</a:t>
            </a:fld>
            <a:endParaRPr lang="el-GR"/>
          </a:p>
        </p:txBody>
      </p:sp>
    </p:spTree>
    <p:extLst>
      <p:ext uri="{BB962C8B-B14F-4D97-AF65-F5344CB8AC3E}">
        <p14:creationId xmlns:p14="http://schemas.microsoft.com/office/powerpoint/2010/main" val="305170708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E0264B39-B30A-4C8C-B652-2545CC6AB6CA}" type="datetime1">
              <a:rPr lang="el-GR"/>
              <a:pPr>
                <a:defRPr/>
              </a:pPr>
              <a:t>16/9/2023</a:t>
            </a:fld>
            <a:endParaRPr lang="el-GR"/>
          </a:p>
        </p:txBody>
      </p:sp>
      <p:sp>
        <p:nvSpPr>
          <p:cNvPr id="5" name="Footer Placeholder 4"/>
          <p:cNvSpPr>
            <a:spLocks noGrp="1"/>
          </p:cNvSpPr>
          <p:nvPr>
            <p:ph type="ftr" sz="quarter" idx="11"/>
          </p:nvPr>
        </p:nvSpPr>
        <p:spPr/>
        <p:txBody>
          <a:bodyPr/>
          <a:lstStyle>
            <a:lvl1pPr>
              <a:defRPr/>
            </a:lvl1pPr>
          </a:lstStyle>
          <a:p>
            <a:pPr>
              <a:defRPr/>
            </a:pPr>
            <a:r>
              <a:rPr lang="el-GR"/>
              <a:t>Τίτλος παρουσίασης</a:t>
            </a:r>
          </a:p>
        </p:txBody>
      </p:sp>
      <p:sp>
        <p:nvSpPr>
          <p:cNvPr id="6" name="Slide Number Placeholder 5"/>
          <p:cNvSpPr>
            <a:spLocks noGrp="1"/>
          </p:cNvSpPr>
          <p:nvPr>
            <p:ph type="sldNum" sz="quarter" idx="12"/>
          </p:nvPr>
        </p:nvSpPr>
        <p:spPr/>
        <p:txBody>
          <a:bodyPr/>
          <a:lstStyle>
            <a:lvl1pPr>
              <a:defRPr/>
            </a:lvl1pPr>
          </a:lstStyle>
          <a:p>
            <a:pPr>
              <a:defRPr/>
            </a:pPr>
            <a:fld id="{45E0CCB4-E765-4828-9595-D6596E0E75B5}"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974AA51C-7636-4801-9EE6-705D1B1D0F71}" type="datetime1">
              <a:rPr lang="el-GR"/>
              <a:pPr>
                <a:defRPr/>
              </a:pPr>
              <a:t>16/9/2023</a:t>
            </a:fld>
            <a:endParaRPr lang="el-GR"/>
          </a:p>
        </p:txBody>
      </p:sp>
      <p:sp>
        <p:nvSpPr>
          <p:cNvPr id="5" name="Footer Placeholder 4"/>
          <p:cNvSpPr>
            <a:spLocks noGrp="1"/>
          </p:cNvSpPr>
          <p:nvPr>
            <p:ph type="ftr" sz="quarter" idx="11"/>
          </p:nvPr>
        </p:nvSpPr>
        <p:spPr/>
        <p:txBody>
          <a:bodyPr/>
          <a:lstStyle>
            <a:lvl1pPr>
              <a:defRPr/>
            </a:lvl1pPr>
          </a:lstStyle>
          <a:p>
            <a:pPr>
              <a:defRPr/>
            </a:pPr>
            <a:r>
              <a:rPr lang="el-GR"/>
              <a:t>Τίτλος παρουσίασης</a:t>
            </a:r>
          </a:p>
        </p:txBody>
      </p:sp>
      <p:sp>
        <p:nvSpPr>
          <p:cNvPr id="6" name="Slide Number Placeholder 5"/>
          <p:cNvSpPr>
            <a:spLocks noGrp="1"/>
          </p:cNvSpPr>
          <p:nvPr>
            <p:ph type="sldNum" sz="quarter" idx="12"/>
          </p:nvPr>
        </p:nvSpPr>
        <p:spPr/>
        <p:txBody>
          <a:bodyPr/>
          <a:lstStyle>
            <a:lvl1pPr>
              <a:defRPr/>
            </a:lvl1pPr>
          </a:lstStyle>
          <a:p>
            <a:pPr>
              <a:defRPr/>
            </a:pPr>
            <a:fld id="{030A966E-51E0-453E-9BBE-A3E90DA32E6F}"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fld id="{84EC1DC6-1E28-44C0-AAE9-4F6E33FC9885}" type="datetime1">
              <a:rPr lang="el-GR"/>
              <a:pPr>
                <a:defRPr/>
              </a:pPr>
              <a:t>16/9/2023</a:t>
            </a:fld>
            <a:endParaRPr lang="el-GR"/>
          </a:p>
        </p:txBody>
      </p:sp>
      <p:sp>
        <p:nvSpPr>
          <p:cNvPr id="5" name="Footer Placeholder 4"/>
          <p:cNvSpPr>
            <a:spLocks noGrp="1"/>
          </p:cNvSpPr>
          <p:nvPr>
            <p:ph type="ftr" sz="quarter" idx="11"/>
          </p:nvPr>
        </p:nvSpPr>
        <p:spPr/>
        <p:txBody>
          <a:bodyPr/>
          <a:lstStyle>
            <a:lvl1pPr>
              <a:defRPr/>
            </a:lvl1pPr>
          </a:lstStyle>
          <a:p>
            <a:pPr>
              <a:defRPr/>
            </a:pPr>
            <a:r>
              <a:rPr lang="el-GR"/>
              <a:t>Τίτλος παρουσίασης</a:t>
            </a:r>
          </a:p>
        </p:txBody>
      </p:sp>
      <p:sp>
        <p:nvSpPr>
          <p:cNvPr id="6" name="Slide Number Placeholder 5"/>
          <p:cNvSpPr>
            <a:spLocks noGrp="1"/>
          </p:cNvSpPr>
          <p:nvPr>
            <p:ph type="sldNum" sz="quarter" idx="12"/>
          </p:nvPr>
        </p:nvSpPr>
        <p:spPr/>
        <p:txBody>
          <a:bodyPr/>
          <a:lstStyle>
            <a:lvl1pPr>
              <a:defRPr/>
            </a:lvl1pPr>
          </a:lstStyle>
          <a:p>
            <a:pPr>
              <a:defRPr/>
            </a:pPr>
            <a:fld id="{F058094E-10C2-497F-BCC8-F99187F44BD9}"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Ορθογώνιο 1"/>
          <p:cNvSpPr/>
          <p:nvPr userDrawn="1"/>
        </p:nvSpPr>
        <p:spPr>
          <a:xfrm>
            <a:off x="0" y="0"/>
            <a:ext cx="719138" cy="68580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dirty="0"/>
          </a:p>
        </p:txBody>
      </p:sp>
      <p:cxnSp>
        <p:nvCxnSpPr>
          <p:cNvPr id="5" name="Ευθεία γραμμή σύνδεσης 11"/>
          <p:cNvCxnSpPr/>
          <p:nvPr userDrawn="1"/>
        </p:nvCxnSpPr>
        <p:spPr>
          <a:xfrm>
            <a:off x="0" y="922338"/>
            <a:ext cx="914400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817754" y="936870"/>
            <a:ext cx="8229600" cy="5282960"/>
          </a:xfrm>
        </p:spPr>
        <p:txBody>
          <a:bodyPr/>
          <a:lstStyle>
            <a:lvl1pPr marL="342900" indent="-342900">
              <a:buFont typeface="Wingdings" panose="05000000000000000000" pitchFamily="2" charset="2"/>
              <a:buChar char="v"/>
              <a:defRPr sz="2400" baseline="0"/>
            </a:lvl1pPr>
            <a:lvl2pPr>
              <a:defRPr sz="2000" baseline="0"/>
            </a:lvl2pPr>
          </a:lstStyle>
          <a:p>
            <a:pPr lvl="0"/>
            <a:r>
              <a:rPr lang="en-US" dirty="0"/>
              <a:t>Click to edit Master text styles</a:t>
            </a:r>
          </a:p>
          <a:p>
            <a:pPr lvl="1"/>
            <a:r>
              <a:rPr lang="en-US" dirty="0"/>
              <a:t>Second level</a:t>
            </a:r>
          </a:p>
        </p:txBody>
      </p:sp>
      <p:sp>
        <p:nvSpPr>
          <p:cNvPr id="8" name="Title 7"/>
          <p:cNvSpPr>
            <a:spLocks noGrp="1"/>
          </p:cNvSpPr>
          <p:nvPr>
            <p:ph type="title"/>
          </p:nvPr>
        </p:nvSpPr>
        <p:spPr>
          <a:xfrm>
            <a:off x="817754" y="61245"/>
            <a:ext cx="8229600" cy="847475"/>
          </a:xfrm>
        </p:spPr>
        <p:txBody>
          <a:bodyPr>
            <a:normAutofit/>
          </a:bodyPr>
          <a:lstStyle>
            <a:lvl1pPr>
              <a:defRPr sz="3200" baseline="0">
                <a:solidFill>
                  <a:srgbClr val="0000FF"/>
                </a:solidFill>
              </a:defRPr>
            </a:lvl1pPr>
          </a:lstStyle>
          <a:p>
            <a:r>
              <a:rPr lang="en-US" dirty="0"/>
              <a:t>Click to edit Master title style</a:t>
            </a:r>
            <a:endParaRPr lang="el-GR" dirty="0"/>
          </a:p>
        </p:txBody>
      </p:sp>
      <p:sp>
        <p:nvSpPr>
          <p:cNvPr id="6" name="Footer Placeholder 4"/>
          <p:cNvSpPr>
            <a:spLocks noGrp="1"/>
          </p:cNvSpPr>
          <p:nvPr>
            <p:ph type="ftr" sz="quarter" idx="10"/>
          </p:nvPr>
        </p:nvSpPr>
        <p:spPr>
          <a:xfrm>
            <a:off x="817563" y="6356350"/>
            <a:ext cx="7004050" cy="365125"/>
          </a:xfrm>
        </p:spPr>
        <p:txBody>
          <a:bodyPr/>
          <a:lstStyle>
            <a:lvl1pPr algn="l">
              <a:defRPr sz="1400" b="0" i="1">
                <a:solidFill>
                  <a:srgbClr val="002060"/>
                </a:solidFill>
                <a:latin typeface="Arial" pitchFamily="34" charset="0"/>
                <a:cs typeface="Arial" pitchFamily="34" charset="0"/>
              </a:defRPr>
            </a:lvl1pPr>
          </a:lstStyle>
          <a:p>
            <a:pPr>
              <a:defRPr/>
            </a:pPr>
            <a:r>
              <a:rPr lang="el-GR"/>
              <a:t>Υδάτινα σώματα και κατάστασή τους</a:t>
            </a:r>
          </a:p>
        </p:txBody>
      </p:sp>
      <p:sp>
        <p:nvSpPr>
          <p:cNvPr id="7" name="Slide Number Placeholder 5"/>
          <p:cNvSpPr>
            <a:spLocks noGrp="1"/>
          </p:cNvSpPr>
          <p:nvPr>
            <p:ph type="sldNum" sz="quarter" idx="11"/>
          </p:nvPr>
        </p:nvSpPr>
        <p:spPr>
          <a:xfrm>
            <a:off x="7921625" y="6356350"/>
            <a:ext cx="1120775" cy="365125"/>
          </a:xfrm>
        </p:spPr>
        <p:txBody>
          <a:bodyPr/>
          <a:lstStyle>
            <a:lvl1pPr>
              <a:defRPr lang="el-GR" sz="1400" b="0" i="1" kern="1200">
                <a:solidFill>
                  <a:srgbClr val="002060"/>
                </a:solidFill>
                <a:latin typeface="Arial" pitchFamily="34" charset="0"/>
                <a:ea typeface="+mn-ea"/>
                <a:cs typeface="Arial" pitchFamily="34" charset="0"/>
              </a:defRPr>
            </a:lvl1pPr>
          </a:lstStyle>
          <a:p>
            <a:pPr>
              <a:defRPr/>
            </a:pPr>
            <a:r>
              <a:t>Σελίδα </a:t>
            </a:r>
            <a:fld id="{1DA2F6E5-CE48-4410-BB39-26E42CB9E417}"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6CD7FC8-C98F-4412-A3C8-11B5409BC45A}" type="datetime1">
              <a:rPr lang="el-GR"/>
              <a:pPr>
                <a:defRPr/>
              </a:pPr>
              <a:t>16/9/2023</a:t>
            </a:fld>
            <a:endParaRPr lang="el-GR"/>
          </a:p>
        </p:txBody>
      </p:sp>
      <p:sp>
        <p:nvSpPr>
          <p:cNvPr id="5" name="Footer Placeholder 4"/>
          <p:cNvSpPr>
            <a:spLocks noGrp="1"/>
          </p:cNvSpPr>
          <p:nvPr>
            <p:ph type="ftr" sz="quarter" idx="11"/>
          </p:nvPr>
        </p:nvSpPr>
        <p:spPr/>
        <p:txBody>
          <a:bodyPr/>
          <a:lstStyle>
            <a:lvl1pPr>
              <a:defRPr/>
            </a:lvl1pPr>
          </a:lstStyle>
          <a:p>
            <a:pPr>
              <a:defRPr/>
            </a:pPr>
            <a:r>
              <a:rPr lang="el-GR"/>
              <a:t>Τίτλος παρουσίασης</a:t>
            </a:r>
          </a:p>
        </p:txBody>
      </p:sp>
      <p:sp>
        <p:nvSpPr>
          <p:cNvPr id="6" name="Slide Number Placeholder 5"/>
          <p:cNvSpPr>
            <a:spLocks noGrp="1"/>
          </p:cNvSpPr>
          <p:nvPr>
            <p:ph type="sldNum" sz="quarter" idx="12"/>
          </p:nvPr>
        </p:nvSpPr>
        <p:spPr/>
        <p:txBody>
          <a:bodyPr/>
          <a:lstStyle>
            <a:lvl1pPr>
              <a:defRPr/>
            </a:lvl1pPr>
          </a:lstStyle>
          <a:p>
            <a:pPr>
              <a:defRPr/>
            </a:pPr>
            <a:fld id="{3D7C498E-57AE-4A14-A9A3-966269A27E0E}"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3"/>
          <p:cNvSpPr>
            <a:spLocks noGrp="1"/>
          </p:cNvSpPr>
          <p:nvPr>
            <p:ph type="dt" sz="half" idx="10"/>
          </p:nvPr>
        </p:nvSpPr>
        <p:spPr/>
        <p:txBody>
          <a:bodyPr/>
          <a:lstStyle>
            <a:lvl1pPr>
              <a:defRPr/>
            </a:lvl1pPr>
          </a:lstStyle>
          <a:p>
            <a:pPr>
              <a:defRPr/>
            </a:pPr>
            <a:fld id="{4778B516-F182-4B3F-B8B9-EFE548FEF524}" type="datetime1">
              <a:rPr lang="el-GR"/>
              <a:pPr>
                <a:defRPr/>
              </a:pPr>
              <a:t>16/9/2023</a:t>
            </a:fld>
            <a:endParaRPr lang="el-GR"/>
          </a:p>
        </p:txBody>
      </p:sp>
      <p:sp>
        <p:nvSpPr>
          <p:cNvPr id="6" name="Footer Placeholder 4"/>
          <p:cNvSpPr>
            <a:spLocks noGrp="1"/>
          </p:cNvSpPr>
          <p:nvPr>
            <p:ph type="ftr" sz="quarter" idx="11"/>
          </p:nvPr>
        </p:nvSpPr>
        <p:spPr/>
        <p:txBody>
          <a:bodyPr/>
          <a:lstStyle>
            <a:lvl1pPr>
              <a:defRPr/>
            </a:lvl1pPr>
          </a:lstStyle>
          <a:p>
            <a:pPr>
              <a:defRPr/>
            </a:pPr>
            <a:r>
              <a:rPr lang="el-GR"/>
              <a:t>Τίτλος παρουσίασης</a:t>
            </a:r>
          </a:p>
        </p:txBody>
      </p:sp>
      <p:sp>
        <p:nvSpPr>
          <p:cNvPr id="7" name="Slide Number Placeholder 5"/>
          <p:cNvSpPr>
            <a:spLocks noGrp="1"/>
          </p:cNvSpPr>
          <p:nvPr>
            <p:ph type="sldNum" sz="quarter" idx="12"/>
          </p:nvPr>
        </p:nvSpPr>
        <p:spPr/>
        <p:txBody>
          <a:bodyPr/>
          <a:lstStyle>
            <a:lvl1pPr>
              <a:defRPr/>
            </a:lvl1pPr>
          </a:lstStyle>
          <a:p>
            <a:pPr>
              <a:defRPr/>
            </a:pPr>
            <a:fld id="{2E9E3630-0DE0-4D06-B7B4-A7C6F81836F1}"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3"/>
          <p:cNvSpPr>
            <a:spLocks noGrp="1"/>
          </p:cNvSpPr>
          <p:nvPr>
            <p:ph type="dt" sz="half" idx="10"/>
          </p:nvPr>
        </p:nvSpPr>
        <p:spPr/>
        <p:txBody>
          <a:bodyPr/>
          <a:lstStyle>
            <a:lvl1pPr>
              <a:defRPr/>
            </a:lvl1pPr>
          </a:lstStyle>
          <a:p>
            <a:pPr>
              <a:defRPr/>
            </a:pPr>
            <a:fld id="{5D7E9332-514E-4C37-BDAF-9317CD3CC053}" type="datetime1">
              <a:rPr lang="el-GR"/>
              <a:pPr>
                <a:defRPr/>
              </a:pPr>
              <a:t>16/9/2023</a:t>
            </a:fld>
            <a:endParaRPr lang="el-GR"/>
          </a:p>
        </p:txBody>
      </p:sp>
      <p:sp>
        <p:nvSpPr>
          <p:cNvPr id="8" name="Footer Placeholder 4"/>
          <p:cNvSpPr>
            <a:spLocks noGrp="1"/>
          </p:cNvSpPr>
          <p:nvPr>
            <p:ph type="ftr" sz="quarter" idx="11"/>
          </p:nvPr>
        </p:nvSpPr>
        <p:spPr/>
        <p:txBody>
          <a:bodyPr/>
          <a:lstStyle>
            <a:lvl1pPr>
              <a:defRPr/>
            </a:lvl1pPr>
          </a:lstStyle>
          <a:p>
            <a:pPr>
              <a:defRPr/>
            </a:pPr>
            <a:r>
              <a:rPr lang="el-GR"/>
              <a:t>Τίτλος παρουσίασης</a:t>
            </a:r>
          </a:p>
        </p:txBody>
      </p:sp>
      <p:sp>
        <p:nvSpPr>
          <p:cNvPr id="9" name="Slide Number Placeholder 5"/>
          <p:cNvSpPr>
            <a:spLocks noGrp="1"/>
          </p:cNvSpPr>
          <p:nvPr>
            <p:ph type="sldNum" sz="quarter" idx="12"/>
          </p:nvPr>
        </p:nvSpPr>
        <p:spPr/>
        <p:txBody>
          <a:bodyPr/>
          <a:lstStyle>
            <a:lvl1pPr>
              <a:defRPr/>
            </a:lvl1pPr>
          </a:lstStyle>
          <a:p>
            <a:pPr>
              <a:defRPr/>
            </a:pPr>
            <a:fld id="{6E43199C-528A-4A0A-91A7-15CFD8DD490C}"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fld id="{E13DB614-37B4-4580-9F55-08DDE08DB407}" type="datetime1">
              <a:rPr lang="el-GR"/>
              <a:pPr>
                <a:defRPr/>
              </a:pPr>
              <a:t>16/9/2023</a:t>
            </a:fld>
            <a:endParaRPr lang="el-GR"/>
          </a:p>
        </p:txBody>
      </p:sp>
      <p:sp>
        <p:nvSpPr>
          <p:cNvPr id="4" name="Footer Placeholder 4"/>
          <p:cNvSpPr>
            <a:spLocks noGrp="1"/>
          </p:cNvSpPr>
          <p:nvPr>
            <p:ph type="ftr" sz="quarter" idx="11"/>
          </p:nvPr>
        </p:nvSpPr>
        <p:spPr/>
        <p:txBody>
          <a:bodyPr/>
          <a:lstStyle>
            <a:lvl1pPr>
              <a:defRPr/>
            </a:lvl1pPr>
          </a:lstStyle>
          <a:p>
            <a:pPr>
              <a:defRPr/>
            </a:pPr>
            <a:r>
              <a:rPr lang="el-GR"/>
              <a:t>Τίτλος παρουσίασης</a:t>
            </a:r>
          </a:p>
        </p:txBody>
      </p:sp>
      <p:sp>
        <p:nvSpPr>
          <p:cNvPr id="5" name="Slide Number Placeholder 5"/>
          <p:cNvSpPr>
            <a:spLocks noGrp="1"/>
          </p:cNvSpPr>
          <p:nvPr>
            <p:ph type="sldNum" sz="quarter" idx="12"/>
          </p:nvPr>
        </p:nvSpPr>
        <p:spPr/>
        <p:txBody>
          <a:bodyPr/>
          <a:lstStyle>
            <a:lvl1pPr>
              <a:defRPr/>
            </a:lvl1pPr>
          </a:lstStyle>
          <a:p>
            <a:pPr>
              <a:defRPr/>
            </a:pPr>
            <a:fld id="{4F6432A2-0F55-463E-B5D8-6AF3FBDEBD75}"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366C9CB-BFD3-493E-9CB5-920D9904473C}" type="datetime1">
              <a:rPr lang="el-GR"/>
              <a:pPr>
                <a:defRPr/>
              </a:pPr>
              <a:t>16/9/2023</a:t>
            </a:fld>
            <a:endParaRPr lang="el-GR"/>
          </a:p>
        </p:txBody>
      </p:sp>
      <p:sp>
        <p:nvSpPr>
          <p:cNvPr id="3" name="Footer Placeholder 4"/>
          <p:cNvSpPr>
            <a:spLocks noGrp="1"/>
          </p:cNvSpPr>
          <p:nvPr>
            <p:ph type="ftr" sz="quarter" idx="11"/>
          </p:nvPr>
        </p:nvSpPr>
        <p:spPr/>
        <p:txBody>
          <a:bodyPr/>
          <a:lstStyle>
            <a:lvl1pPr>
              <a:defRPr/>
            </a:lvl1pPr>
          </a:lstStyle>
          <a:p>
            <a:pPr>
              <a:defRPr/>
            </a:pPr>
            <a:r>
              <a:rPr lang="el-GR"/>
              <a:t>Τίτλος παρουσίασης</a:t>
            </a:r>
          </a:p>
        </p:txBody>
      </p:sp>
      <p:sp>
        <p:nvSpPr>
          <p:cNvPr id="4" name="Slide Number Placeholder 5"/>
          <p:cNvSpPr>
            <a:spLocks noGrp="1"/>
          </p:cNvSpPr>
          <p:nvPr>
            <p:ph type="sldNum" sz="quarter" idx="12"/>
          </p:nvPr>
        </p:nvSpPr>
        <p:spPr/>
        <p:txBody>
          <a:bodyPr/>
          <a:lstStyle>
            <a:lvl1pPr>
              <a:defRPr/>
            </a:lvl1pPr>
          </a:lstStyle>
          <a:p>
            <a:pPr>
              <a:defRPr/>
            </a:pPr>
            <a:fld id="{96B7C262-09B6-4749-AC5F-E74E7148E027}"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B83117C-4687-4A75-90D6-87B944E9B7E8}" type="datetime1">
              <a:rPr lang="el-GR"/>
              <a:pPr>
                <a:defRPr/>
              </a:pPr>
              <a:t>16/9/2023</a:t>
            </a:fld>
            <a:endParaRPr lang="el-GR"/>
          </a:p>
        </p:txBody>
      </p:sp>
      <p:sp>
        <p:nvSpPr>
          <p:cNvPr id="6" name="Footer Placeholder 4"/>
          <p:cNvSpPr>
            <a:spLocks noGrp="1"/>
          </p:cNvSpPr>
          <p:nvPr>
            <p:ph type="ftr" sz="quarter" idx="11"/>
          </p:nvPr>
        </p:nvSpPr>
        <p:spPr/>
        <p:txBody>
          <a:bodyPr/>
          <a:lstStyle>
            <a:lvl1pPr>
              <a:defRPr/>
            </a:lvl1pPr>
          </a:lstStyle>
          <a:p>
            <a:pPr>
              <a:defRPr/>
            </a:pPr>
            <a:r>
              <a:rPr lang="el-GR"/>
              <a:t>Τίτλος παρουσίασης</a:t>
            </a:r>
          </a:p>
        </p:txBody>
      </p:sp>
      <p:sp>
        <p:nvSpPr>
          <p:cNvPr id="7" name="Slide Number Placeholder 5"/>
          <p:cNvSpPr>
            <a:spLocks noGrp="1"/>
          </p:cNvSpPr>
          <p:nvPr>
            <p:ph type="sldNum" sz="quarter" idx="12"/>
          </p:nvPr>
        </p:nvSpPr>
        <p:spPr/>
        <p:txBody>
          <a:bodyPr/>
          <a:lstStyle>
            <a:lvl1pPr>
              <a:defRPr/>
            </a:lvl1pPr>
          </a:lstStyle>
          <a:p>
            <a:pPr>
              <a:defRPr/>
            </a:pPr>
            <a:fld id="{2654C0BE-B54A-431C-B23F-A85AD1D03A5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0706947-AFCB-4B00-9F55-F76F00B38EEB}" type="datetime1">
              <a:rPr lang="el-GR"/>
              <a:pPr>
                <a:defRPr/>
              </a:pPr>
              <a:t>16/9/2023</a:t>
            </a:fld>
            <a:endParaRPr lang="el-GR"/>
          </a:p>
        </p:txBody>
      </p:sp>
      <p:sp>
        <p:nvSpPr>
          <p:cNvPr id="6" name="Footer Placeholder 4"/>
          <p:cNvSpPr>
            <a:spLocks noGrp="1"/>
          </p:cNvSpPr>
          <p:nvPr>
            <p:ph type="ftr" sz="quarter" idx="11"/>
          </p:nvPr>
        </p:nvSpPr>
        <p:spPr/>
        <p:txBody>
          <a:bodyPr/>
          <a:lstStyle>
            <a:lvl1pPr>
              <a:defRPr/>
            </a:lvl1pPr>
          </a:lstStyle>
          <a:p>
            <a:pPr>
              <a:defRPr/>
            </a:pPr>
            <a:r>
              <a:rPr lang="el-GR"/>
              <a:t>Τίτλος παρουσίασης</a:t>
            </a:r>
          </a:p>
        </p:txBody>
      </p:sp>
      <p:sp>
        <p:nvSpPr>
          <p:cNvPr id="7" name="Slide Number Placeholder 5"/>
          <p:cNvSpPr>
            <a:spLocks noGrp="1"/>
          </p:cNvSpPr>
          <p:nvPr>
            <p:ph type="sldNum" sz="quarter" idx="12"/>
          </p:nvPr>
        </p:nvSpPr>
        <p:spPr/>
        <p:txBody>
          <a:bodyPr/>
          <a:lstStyle>
            <a:lvl1pPr>
              <a:defRPr/>
            </a:lvl1pPr>
          </a:lstStyle>
          <a:p>
            <a:pPr>
              <a:defRPr/>
            </a:pPr>
            <a:fld id="{AF843F5B-2EEC-430C-A135-30B278198863}"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l-G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A23DD8D-66AD-4438-81AA-AD14A53124B4}" type="datetime1">
              <a:rPr lang="el-GR"/>
              <a:pPr>
                <a:defRPr/>
              </a:pPr>
              <a:t>16/9/2023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l-GR"/>
              <a:t>Τίτλος παρουσίασης</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03E7D7C-A341-462A-82BE-56D46A2F7542}"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microsoft.com/office/2018/10/relationships/comments" Target="../comments/modernComment_17D_15B007B9.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Πίνακας 13"/>
          <p:cNvGraphicFramePr>
            <a:graphicFrameLocks noGrp="1"/>
          </p:cNvGraphicFramePr>
          <p:nvPr>
            <p:extLst>
              <p:ext uri="{D42A27DB-BD31-4B8C-83A1-F6EECF244321}">
                <p14:modId xmlns:p14="http://schemas.microsoft.com/office/powerpoint/2010/main" val="3276432069"/>
              </p:ext>
            </p:extLst>
          </p:nvPr>
        </p:nvGraphicFramePr>
        <p:xfrm>
          <a:off x="6350" y="2781300"/>
          <a:ext cx="9137756" cy="791344"/>
        </p:xfrm>
        <a:graphic>
          <a:graphicData uri="http://schemas.openxmlformats.org/drawingml/2006/table">
            <a:tbl>
              <a:tblPr/>
              <a:tblGrid>
                <a:gridCol w="9137756">
                  <a:extLst>
                    <a:ext uri="{9D8B030D-6E8A-4147-A177-3AD203B41FA5}">
                      <a16:colId xmlns:a16="http://schemas.microsoft.com/office/drawing/2014/main" val="20000"/>
                    </a:ext>
                  </a:extLst>
                </a:gridCol>
              </a:tblGrid>
              <a:tr h="791344">
                <a:tc>
                  <a:txBody>
                    <a:bodyPr/>
                    <a:lstStyle/>
                    <a:p>
                      <a:pPr algn="ctr"/>
                      <a:r>
                        <a:rPr lang="el-GR" sz="1800" b="1" kern="1200" dirty="0">
                          <a:solidFill>
                            <a:schemeClr val="tx2"/>
                          </a:solidFill>
                          <a:effectLst/>
                          <a:latin typeface="Arial" panose="020B0604020202020204" pitchFamily="34" charset="0"/>
                          <a:ea typeface="+mn-ea"/>
                          <a:cs typeface="Arial" panose="020B0604020202020204" pitchFamily="34" charset="0"/>
                        </a:rPr>
                        <a:t>Υλοποίηση Μέτρων 1</a:t>
                      </a:r>
                      <a:r>
                        <a:rPr lang="el-GR" sz="1800" b="1" kern="1200" baseline="30000" dirty="0">
                          <a:solidFill>
                            <a:schemeClr val="tx2"/>
                          </a:solidFill>
                          <a:effectLst/>
                          <a:latin typeface="Arial" panose="020B0604020202020204" pitchFamily="34" charset="0"/>
                          <a:ea typeface="+mn-ea"/>
                          <a:cs typeface="Arial" panose="020B0604020202020204" pitchFamily="34" charset="0"/>
                        </a:rPr>
                        <a:t>ου</a:t>
                      </a:r>
                      <a:r>
                        <a:rPr lang="el-GR" sz="1800" b="1" kern="1200" dirty="0">
                          <a:solidFill>
                            <a:schemeClr val="tx2"/>
                          </a:solidFill>
                          <a:effectLst/>
                          <a:latin typeface="Arial" panose="020B0604020202020204" pitchFamily="34" charset="0"/>
                          <a:ea typeface="+mn-ea"/>
                          <a:cs typeface="Arial" panose="020B0604020202020204" pitchFamily="34" charset="0"/>
                        </a:rPr>
                        <a:t> ΣΔΚΠ - Αναθεώρηση Στόχων Διαχείρισης Κινδύνου Πλημμύρας </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57150" cap="flat" cmpd="sng" algn="ctr">
                      <a:solidFill>
                        <a:srgbClr val="00B050"/>
                      </a:solidFill>
                      <a:prstDash val="solid"/>
                      <a:round/>
                      <a:headEnd type="none" w="med" len="med"/>
                      <a:tailEnd type="none" w="med" len="med"/>
                    </a:lnT>
                    <a:lnB w="57150" cap="flat" cmpd="sng" algn="ctr">
                      <a:solidFill>
                        <a:srgbClr val="00B05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3" name="Πίνακας 12"/>
          <p:cNvGraphicFramePr>
            <a:graphicFrameLocks noGrp="1"/>
          </p:cNvGraphicFramePr>
          <p:nvPr>
            <p:extLst>
              <p:ext uri="{D42A27DB-BD31-4B8C-83A1-F6EECF244321}">
                <p14:modId xmlns:p14="http://schemas.microsoft.com/office/powerpoint/2010/main" val="2805384739"/>
              </p:ext>
            </p:extLst>
          </p:nvPr>
        </p:nvGraphicFramePr>
        <p:xfrm>
          <a:off x="1174750" y="1673225"/>
          <a:ext cx="6792932" cy="1066800"/>
        </p:xfrm>
        <a:graphic>
          <a:graphicData uri="http://schemas.openxmlformats.org/drawingml/2006/table">
            <a:tbl>
              <a:tblPr/>
              <a:tblGrid>
                <a:gridCol w="6792932">
                  <a:extLst>
                    <a:ext uri="{9D8B030D-6E8A-4147-A177-3AD203B41FA5}">
                      <a16:colId xmlns:a16="http://schemas.microsoft.com/office/drawing/2014/main" val="20000"/>
                    </a:ext>
                  </a:extLst>
                </a:gridCol>
              </a:tblGrid>
              <a:tr h="720080">
                <a:tc>
                  <a:txBody>
                    <a:bodyPr/>
                    <a:lstStyle/>
                    <a:p>
                      <a:pPr algn="ctr"/>
                      <a:r>
                        <a:rPr lang="el-GR" sz="1600" b="1" dirty="0">
                          <a:solidFill>
                            <a:srgbClr val="002060"/>
                          </a:solidFill>
                          <a:latin typeface="Arial" pitchFamily="34" charset="0"/>
                          <a:cs typeface="Arial" pitchFamily="34" charset="0"/>
                        </a:rPr>
                        <a:t>Δημόσια</a:t>
                      </a:r>
                      <a:r>
                        <a:rPr lang="el-GR" sz="1600" b="1" baseline="0" dirty="0">
                          <a:solidFill>
                            <a:srgbClr val="002060"/>
                          </a:solidFill>
                          <a:latin typeface="Arial" pitchFamily="34" charset="0"/>
                          <a:cs typeface="Arial" pitchFamily="34" charset="0"/>
                        </a:rPr>
                        <a:t> Διαβούλευση </a:t>
                      </a:r>
                    </a:p>
                    <a:p>
                      <a:pPr algn="ctr"/>
                      <a:r>
                        <a:rPr lang="el-GR" sz="1600" b="1" baseline="0" dirty="0">
                          <a:solidFill>
                            <a:srgbClr val="002060"/>
                          </a:solidFill>
                          <a:latin typeface="Arial" pitchFamily="34" charset="0"/>
                          <a:cs typeface="Arial" pitchFamily="34" charset="0"/>
                        </a:rPr>
                        <a:t>Προσχέδιο Διαχείρισης Κινδύνων Πλημμύρας – Προκαταρκτικό Πρόγραμμα Μέτρων</a:t>
                      </a:r>
                    </a:p>
                    <a:p>
                      <a:pPr algn="ctr"/>
                      <a:r>
                        <a:rPr lang="el-GR" sz="1600" b="1" baseline="0" dirty="0">
                          <a:solidFill>
                            <a:srgbClr val="002060"/>
                          </a:solidFill>
                          <a:latin typeface="Arial" pitchFamily="34" charset="0"/>
                          <a:cs typeface="Arial" pitchFamily="34" charset="0"/>
                        </a:rPr>
                        <a:t>(1</a:t>
                      </a:r>
                      <a:r>
                        <a:rPr lang="el-GR" sz="1600" b="1" baseline="30000" dirty="0">
                          <a:solidFill>
                            <a:srgbClr val="002060"/>
                          </a:solidFill>
                          <a:latin typeface="Arial" pitchFamily="34" charset="0"/>
                          <a:cs typeface="Arial" pitchFamily="34" charset="0"/>
                        </a:rPr>
                        <a:t>η</a:t>
                      </a:r>
                      <a:r>
                        <a:rPr lang="el-GR" sz="1600" b="1" baseline="0" dirty="0">
                          <a:solidFill>
                            <a:srgbClr val="002060"/>
                          </a:solidFill>
                          <a:latin typeface="Arial" pitchFamily="34" charset="0"/>
                          <a:cs typeface="Arial" pitchFamily="34" charset="0"/>
                        </a:rPr>
                        <a:t> Αναθεώρηση)</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15372" name="Εικόνα 1"/>
          <p:cNvPicPr>
            <a:picLocks noChangeAspect="1"/>
          </p:cNvPicPr>
          <p:nvPr/>
        </p:nvPicPr>
        <p:blipFill>
          <a:blip r:embed="rId3">
            <a:clrChange>
              <a:clrFrom>
                <a:srgbClr val="FFFFFF"/>
              </a:clrFrom>
              <a:clrTo>
                <a:srgbClr val="FFFFFF">
                  <a:alpha val="0"/>
                </a:srgbClr>
              </a:clrTo>
            </a:clrChange>
          </a:blip>
          <a:srcRect/>
          <a:stretch>
            <a:fillRect/>
          </a:stretch>
        </p:blipFill>
        <p:spPr bwMode="auto">
          <a:xfrm>
            <a:off x="914400" y="5421312"/>
            <a:ext cx="755650" cy="827088"/>
          </a:xfrm>
          <a:prstGeom prst="rect">
            <a:avLst/>
          </a:prstGeom>
          <a:noFill/>
          <a:ln w="9525">
            <a:noFill/>
            <a:miter lim="800000"/>
            <a:headEnd/>
            <a:tailEnd/>
          </a:ln>
        </p:spPr>
      </p:pic>
      <p:pic>
        <p:nvPicPr>
          <p:cNvPr id="15373" name="Εικόνα 3"/>
          <p:cNvPicPr>
            <a:picLocks noChangeAspect="1"/>
          </p:cNvPicPr>
          <p:nvPr/>
        </p:nvPicPr>
        <p:blipFill>
          <a:blip r:embed="rId4">
            <a:clrChange>
              <a:clrFrom>
                <a:srgbClr val="FFFFFF"/>
              </a:clrFrom>
              <a:clrTo>
                <a:srgbClr val="FFFFFF">
                  <a:alpha val="0"/>
                </a:srgbClr>
              </a:clrTo>
            </a:clrChange>
          </a:blip>
          <a:srcRect/>
          <a:stretch>
            <a:fillRect/>
          </a:stretch>
        </p:blipFill>
        <p:spPr bwMode="auto">
          <a:xfrm>
            <a:off x="5654055" y="542767"/>
            <a:ext cx="3223479" cy="858910"/>
          </a:xfrm>
          <a:prstGeom prst="rect">
            <a:avLst/>
          </a:prstGeom>
          <a:noFill/>
          <a:ln w="9525">
            <a:noFill/>
            <a:miter lim="800000"/>
            <a:headEnd/>
            <a:tailEnd/>
          </a:ln>
        </p:spPr>
      </p:pic>
      <p:graphicFrame>
        <p:nvGraphicFramePr>
          <p:cNvPr id="10" name="Πίνακας 12"/>
          <p:cNvGraphicFramePr>
            <a:graphicFrameLocks noGrp="1"/>
          </p:cNvGraphicFramePr>
          <p:nvPr>
            <p:extLst>
              <p:ext uri="{D42A27DB-BD31-4B8C-83A1-F6EECF244321}">
                <p14:modId xmlns:p14="http://schemas.microsoft.com/office/powerpoint/2010/main" val="3001347617"/>
              </p:ext>
            </p:extLst>
          </p:nvPr>
        </p:nvGraphicFramePr>
        <p:xfrm>
          <a:off x="515408" y="4005585"/>
          <a:ext cx="8064896" cy="518160"/>
        </p:xfrm>
        <a:graphic>
          <a:graphicData uri="http://schemas.openxmlformats.org/drawingml/2006/table">
            <a:tbl>
              <a:tblPr/>
              <a:tblGrid>
                <a:gridCol w="8064896">
                  <a:extLst>
                    <a:ext uri="{9D8B030D-6E8A-4147-A177-3AD203B41FA5}">
                      <a16:colId xmlns:a16="http://schemas.microsoft.com/office/drawing/2014/main" val="20000"/>
                    </a:ext>
                  </a:extLst>
                </a:gridCol>
              </a:tblGrid>
              <a:tr h="493437">
                <a:tc>
                  <a:txBody>
                    <a:bodyPr/>
                    <a:lstStyle/>
                    <a:p>
                      <a:pPr algn="ctr"/>
                      <a:r>
                        <a:rPr lang="el-GR" sz="1400" b="1" dirty="0">
                          <a:solidFill>
                            <a:srgbClr val="002060"/>
                          </a:solidFill>
                          <a:latin typeface="Arial" pitchFamily="34" charset="0"/>
                          <a:cs typeface="Arial" pitchFamily="34" charset="0"/>
                        </a:rPr>
                        <a:t>Αικ. Τριανταφύλλου, Δρ. Πολιτικός Μηχανικός, ECOS Μελετητική A.E.</a:t>
                      </a:r>
                    </a:p>
                    <a:p>
                      <a:pPr algn="ctr"/>
                      <a:endParaRPr lang="el-GR" sz="1400" b="1" baseline="0" dirty="0">
                        <a:solidFill>
                          <a:srgbClr val="002060"/>
                        </a:solidFill>
                        <a:latin typeface="Arial" pitchFamily="34" charset="0"/>
                        <a:cs typeface="Arial" pitchFamily="34" charset="0"/>
                      </a:endParaRP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1" name="Πίνακας 12"/>
          <p:cNvGraphicFramePr>
            <a:graphicFrameLocks noGrp="1"/>
          </p:cNvGraphicFramePr>
          <p:nvPr>
            <p:extLst>
              <p:ext uri="{D42A27DB-BD31-4B8C-83A1-F6EECF244321}">
                <p14:modId xmlns:p14="http://schemas.microsoft.com/office/powerpoint/2010/main" val="2766747143"/>
              </p:ext>
            </p:extLst>
          </p:nvPr>
        </p:nvGraphicFramePr>
        <p:xfrm>
          <a:off x="523875" y="4648200"/>
          <a:ext cx="8136904" cy="518160"/>
        </p:xfrm>
        <a:graphic>
          <a:graphicData uri="http://schemas.openxmlformats.org/drawingml/2006/table">
            <a:tbl>
              <a:tblPr/>
              <a:tblGrid>
                <a:gridCol w="8136904">
                  <a:extLst>
                    <a:ext uri="{9D8B030D-6E8A-4147-A177-3AD203B41FA5}">
                      <a16:colId xmlns:a16="http://schemas.microsoft.com/office/drawing/2014/main" val="20000"/>
                    </a:ext>
                  </a:extLst>
                </a:gridCol>
              </a:tblGrid>
              <a:tr h="235882">
                <a:tc>
                  <a:txBody>
                    <a:bodyPr/>
                    <a:lstStyle/>
                    <a:p>
                      <a:pPr algn="ctr"/>
                      <a:r>
                        <a:rPr lang="el-GR" sz="1400" b="1" dirty="0">
                          <a:solidFill>
                            <a:srgbClr val="002060"/>
                          </a:solidFill>
                          <a:latin typeface="Arial" pitchFamily="34" charset="0"/>
                          <a:cs typeface="Arial" pitchFamily="34" charset="0"/>
                        </a:rPr>
                        <a:t>Ενημερωτική Ημερίδα</a:t>
                      </a:r>
                    </a:p>
                    <a:p>
                      <a:pPr algn="ctr"/>
                      <a:r>
                        <a:rPr lang="el-GR" sz="1400" b="1" dirty="0">
                          <a:solidFill>
                            <a:srgbClr val="002060"/>
                          </a:solidFill>
                          <a:latin typeface="Arial" pitchFamily="34" charset="0"/>
                          <a:cs typeface="Arial" pitchFamily="34" charset="0"/>
                        </a:rPr>
                        <a:t>15 Σεπτεμβρίου 2023,</a:t>
                      </a:r>
                      <a:r>
                        <a:rPr lang="el-GR" sz="1400" b="1" baseline="0" dirty="0">
                          <a:solidFill>
                            <a:srgbClr val="002060"/>
                          </a:solidFill>
                          <a:latin typeface="Arial" pitchFamily="34" charset="0"/>
                          <a:cs typeface="Arial" pitchFamily="34" charset="0"/>
                        </a:rPr>
                        <a:t> </a:t>
                      </a:r>
                      <a:r>
                        <a:rPr lang="el-GR" sz="1400" b="1" kern="1200" dirty="0">
                          <a:solidFill>
                            <a:srgbClr val="002060"/>
                          </a:solidFill>
                          <a:latin typeface="Arial" pitchFamily="34" charset="0"/>
                          <a:ea typeface="+mn-ea"/>
                          <a:cs typeface="Arial" pitchFamily="34" charset="0"/>
                        </a:rPr>
                        <a:t>Λάρνακα</a:t>
                      </a:r>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pic>
        <p:nvPicPr>
          <p:cNvPr id="2" name="Picture 1"/>
          <p:cNvPicPr>
            <a:picLocks noChangeAspect="1"/>
          </p:cNvPicPr>
          <p:nvPr/>
        </p:nvPicPr>
        <p:blipFill>
          <a:blip r:embed="rId5"/>
          <a:stretch>
            <a:fillRect/>
          </a:stretch>
        </p:blipFill>
        <p:spPr>
          <a:xfrm>
            <a:off x="1219200" y="438614"/>
            <a:ext cx="1207113" cy="938865"/>
          </a:xfrm>
          <a:prstGeom prst="rect">
            <a:avLst/>
          </a:prstGeom>
        </p:spPr>
      </p:pic>
      <p:sp>
        <p:nvSpPr>
          <p:cNvPr id="5" name="Rectangle 4"/>
          <p:cNvSpPr/>
          <p:nvPr/>
        </p:nvSpPr>
        <p:spPr>
          <a:xfrm>
            <a:off x="4953000" y="6099810"/>
            <a:ext cx="4572000" cy="461665"/>
          </a:xfrm>
          <a:prstGeom prst="rect">
            <a:avLst/>
          </a:prstGeom>
        </p:spPr>
        <p:txBody>
          <a:bodyPr>
            <a:spAutoFit/>
          </a:bodyPr>
          <a:lstStyle/>
          <a:p>
            <a:pPr algn="ctr"/>
            <a:r>
              <a:rPr lang="el-GR" sz="1200" b="1" dirty="0">
                <a:solidFill>
                  <a:schemeClr val="tx1">
                    <a:lumMod val="75000"/>
                    <a:lumOff val="25000"/>
                  </a:schemeClr>
                </a:solidFill>
                <a:latin typeface="Calibri" panose="020F0502020204030204" pitchFamily="34" charset="0"/>
                <a:ea typeface="Times New Roman" panose="02020603050405020304" pitchFamily="18" charset="0"/>
                <a:cs typeface="Times New Roman" panose="02020603050405020304" pitchFamily="18" charset="0"/>
              </a:rPr>
              <a:t>Ζ&amp;Α Π.ΑΝΤΩΝΑΡΟΠΟΥΛΟΣ ΚΑΙ ΣΥΝΕΡΓΑΤΕΣ ΑΝΩΝΥΜΗ ΜΕΛΕΤΗΤΙΚΗ ΕΤΑΙΡΕΙΑ</a:t>
            </a:r>
            <a:endParaRPr lang="el-GR" sz="1200" dirty="0">
              <a:solidFill>
                <a:schemeClr val="tx1">
                  <a:lumMod val="75000"/>
                  <a:lumOff val="25000"/>
                </a:schemeClr>
              </a:solidFill>
            </a:endParaRPr>
          </a:p>
        </p:txBody>
      </p:sp>
      <p:sp>
        <p:nvSpPr>
          <p:cNvPr id="6" name="Rectangle 5"/>
          <p:cNvSpPr/>
          <p:nvPr/>
        </p:nvSpPr>
        <p:spPr>
          <a:xfrm>
            <a:off x="468570" y="6248400"/>
            <a:ext cx="1647310" cy="276999"/>
          </a:xfrm>
          <a:prstGeom prst="rect">
            <a:avLst/>
          </a:prstGeom>
        </p:spPr>
        <p:txBody>
          <a:bodyPr wrap="none">
            <a:spAutoFit/>
          </a:bodyPr>
          <a:lstStyle/>
          <a:p>
            <a:r>
              <a:rPr lang="el-GR" sz="1200" b="1" dirty="0">
                <a:solidFill>
                  <a:srgbClr val="808080"/>
                </a:solidFill>
                <a:latin typeface="Calibri" panose="020F0502020204030204" pitchFamily="34" charset="0"/>
                <a:ea typeface="Times New Roman" panose="02020603050405020304" pitchFamily="18" charset="0"/>
                <a:cs typeface="Times New Roman" panose="02020603050405020304" pitchFamily="18" charset="0"/>
              </a:rPr>
              <a:t>ECOS ΜΕΛΕΤΗΤΙΚΗ Α.Ε</a:t>
            </a:r>
            <a:endParaRPr lang="el-GR" sz="1200" dirty="0"/>
          </a:p>
        </p:txBody>
      </p:sp>
      <p:pic>
        <p:nvPicPr>
          <p:cNvPr id="7" name="Picture 6" descr="A picture containing flag, screenshot, green, line&#10;&#10;Description automatically generated">
            <a:extLst>
              <a:ext uri="{FF2B5EF4-FFF2-40B4-BE49-F238E27FC236}">
                <a16:creationId xmlns:a16="http://schemas.microsoft.com/office/drawing/2014/main" id="{0F107BF5-8354-E171-F6BF-9BE5ADA8062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24837" y="5449494"/>
            <a:ext cx="1481914" cy="650316"/>
          </a:xfrm>
          <a:prstGeom prst="rect">
            <a:avLst/>
          </a:prstGeom>
        </p:spPr>
      </p:pic>
    </p:spTree>
    <p:extLst>
      <p:ext uri="{BB962C8B-B14F-4D97-AF65-F5344CB8AC3E}">
        <p14:creationId xmlns:p14="http://schemas.microsoft.com/office/powerpoint/2010/main" val="363857849"/>
      </p:ext>
    </p:extLst>
  </p:cSld>
  <p:clrMapOvr>
    <a:masterClrMapping/>
  </p:clrMapOvr>
  <p:extLst>
    <p:ext uri="{6950BFC3-D8DA-4A85-94F7-54DA5524770B}">
      <p188:commentRel xmlns:p188="http://schemas.microsoft.com/office/powerpoint/2018/8/main" r:id="rId2"/>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9FC5B6-C8D3-27F5-22C2-E1BB41540F22}"/>
              </a:ext>
            </a:extLst>
          </p:cNvPr>
          <p:cNvSpPr>
            <a:spLocks noGrp="1"/>
          </p:cNvSpPr>
          <p:nvPr>
            <p:ph idx="1"/>
          </p:nvPr>
        </p:nvSpPr>
        <p:spPr>
          <a:xfrm>
            <a:off x="817754" y="936869"/>
            <a:ext cx="8229600" cy="5784605"/>
          </a:xfrm>
        </p:spPr>
        <p:txBody>
          <a:bodyPr/>
          <a:lstStyle/>
          <a:p>
            <a:pPr marL="0" indent="0" algn="just">
              <a:buNone/>
            </a:pPr>
            <a:r>
              <a:rPr lang="el-GR" sz="1800" dirty="0"/>
              <a:t> </a:t>
            </a:r>
            <a:r>
              <a:rPr lang="el-GR" sz="2000" dirty="0"/>
              <a:t>Ορισμένα μέτρα από το 1</a:t>
            </a:r>
            <a:r>
              <a:rPr lang="el-GR" sz="2000" baseline="30000" dirty="0"/>
              <a:t>ο</a:t>
            </a:r>
            <a:r>
              <a:rPr lang="el-GR" sz="2000" dirty="0"/>
              <a:t> ΣΔΚΠ έχουν ολοκληρωθεί, όμως αποτελούν διαρκείς δράσεις, οι οποίες τελικά έχουν ενταχθεί στη λειτουργία των αρμοδίων υπηρεσιών. Ως τέτοιες δράσεις εντάσσονται και στον προγραμματισμό της περιόδου 2022- 2027. Τα μέτρα αυτά είναι </a:t>
            </a:r>
            <a:r>
              <a:rPr lang="en-US" sz="2000" dirty="0"/>
              <a:t>: </a:t>
            </a:r>
            <a:endParaRPr lang="el-GR" sz="2000" dirty="0"/>
          </a:p>
          <a:p>
            <a:pPr algn="just"/>
            <a:r>
              <a:rPr lang="el-GR" sz="2000" dirty="0"/>
              <a:t>Εξασφάλιση ζώνης προστασίας κατά μήκος των υδατορεμάτων κατά την αδειοδότηση νέων κατασκευών και αναπτύξεων (PREV-CY_02) </a:t>
            </a:r>
            <a:r>
              <a:rPr lang="el-GR" sz="2000" b="1" dirty="0">
                <a:solidFill>
                  <a:srgbClr val="FF0000"/>
                </a:solidFill>
              </a:rPr>
              <a:t>- ΤΠΟ</a:t>
            </a:r>
          </a:p>
          <a:p>
            <a:pPr algn="just"/>
            <a:r>
              <a:rPr lang="el-GR" sz="2000" dirty="0"/>
              <a:t>Διάθεση ομβρίων ιδιοκτησιών σε απορροφητικούς λάκκους (PRO-CY_03)-</a:t>
            </a:r>
            <a:r>
              <a:rPr lang="el-GR" sz="2000" b="1" dirty="0">
                <a:solidFill>
                  <a:srgbClr val="FF0000"/>
                </a:solidFill>
              </a:rPr>
              <a:t>ΥΠΕΣ</a:t>
            </a:r>
          </a:p>
          <a:p>
            <a:pPr algn="just"/>
            <a:r>
              <a:rPr lang="el-GR" sz="2000" dirty="0"/>
              <a:t>Κατάρτιση κανονισμού απαιτούμενων ετήσιων εργασιών καθαρισμού, συντήρησης και διαχείρισης παρόχθιας βλάστησης υδατορεμάτων (PRO-CY_08) </a:t>
            </a:r>
            <a:r>
              <a:rPr lang="el-GR" sz="2000" b="1" dirty="0">
                <a:solidFill>
                  <a:srgbClr val="FF0000"/>
                </a:solidFill>
              </a:rPr>
              <a:t>-ΥΠΕΣ	</a:t>
            </a:r>
          </a:p>
          <a:p>
            <a:pPr algn="just"/>
            <a:r>
              <a:rPr lang="el-GR" sz="2000" dirty="0"/>
              <a:t>Κατάρτιση προγραμμάτων καθαρισμού συστημάτων αποχέτευσης όμβριων υδάτων (PRO-CY_09)</a:t>
            </a:r>
            <a:r>
              <a:rPr lang="en-US" sz="2000" dirty="0"/>
              <a:t> </a:t>
            </a:r>
            <a:r>
              <a:rPr lang="el-GR" sz="2000" b="1" dirty="0">
                <a:solidFill>
                  <a:srgbClr val="FF0000"/>
                </a:solidFill>
              </a:rPr>
              <a:t>-</a:t>
            </a:r>
            <a:r>
              <a:rPr lang="en-US" sz="2000" b="1" dirty="0">
                <a:solidFill>
                  <a:srgbClr val="FF0000"/>
                </a:solidFill>
              </a:rPr>
              <a:t> </a:t>
            </a:r>
            <a:r>
              <a:rPr lang="el-GR" sz="2000" b="1" dirty="0">
                <a:solidFill>
                  <a:srgbClr val="FF0000"/>
                </a:solidFill>
              </a:rPr>
              <a:t>ΥΠΕΣ</a:t>
            </a:r>
          </a:p>
          <a:p>
            <a:pPr algn="just"/>
            <a:r>
              <a:rPr lang="el-GR" sz="2000" dirty="0"/>
              <a:t>Εξορθολογισμός διαδιακασίας αδειοδότησης δικαιωμάτων διάβασης από ποταμούς/ρέματα (PRO-CY_15)-</a:t>
            </a:r>
            <a:r>
              <a:rPr lang="el-GR" sz="2000" b="1" dirty="0">
                <a:solidFill>
                  <a:srgbClr val="FF0000"/>
                </a:solidFill>
              </a:rPr>
              <a:t>Τ</a:t>
            </a:r>
            <a:r>
              <a:rPr lang="en-US" sz="2000" b="1" dirty="0">
                <a:solidFill>
                  <a:srgbClr val="FF0000"/>
                </a:solidFill>
              </a:rPr>
              <a:t> </a:t>
            </a:r>
            <a:r>
              <a:rPr lang="el-GR" sz="2000" b="1" dirty="0">
                <a:solidFill>
                  <a:srgbClr val="FF0000"/>
                </a:solidFill>
              </a:rPr>
              <a:t>ΚΧ </a:t>
            </a:r>
          </a:p>
          <a:p>
            <a:pPr algn="just"/>
            <a:r>
              <a:rPr lang="el-GR" sz="2000" dirty="0"/>
              <a:t>Εξορθολογισμός χάραξης οδικών διαβάσεων από ποταμούς/ρέματα (PRO-CY_16) </a:t>
            </a:r>
            <a:r>
              <a:rPr lang="el-GR" sz="2000" b="1" dirty="0">
                <a:solidFill>
                  <a:srgbClr val="FF0000"/>
                </a:solidFill>
              </a:rPr>
              <a:t>- ΤΔΕ	</a:t>
            </a:r>
          </a:p>
          <a:p>
            <a:pPr marL="0" indent="0" algn="just">
              <a:buNone/>
            </a:pPr>
            <a:endParaRPr lang="el-GR" sz="2000" dirty="0"/>
          </a:p>
          <a:p>
            <a:pPr marL="0" indent="0" algn="just">
              <a:buNone/>
            </a:pPr>
            <a:endParaRPr lang="en-US" sz="2000" dirty="0"/>
          </a:p>
          <a:p>
            <a:pPr algn="just"/>
            <a:endParaRPr lang="en-US" dirty="0"/>
          </a:p>
        </p:txBody>
      </p:sp>
      <p:sp>
        <p:nvSpPr>
          <p:cNvPr id="3" name="Title 2">
            <a:extLst>
              <a:ext uri="{FF2B5EF4-FFF2-40B4-BE49-F238E27FC236}">
                <a16:creationId xmlns:a16="http://schemas.microsoft.com/office/drawing/2014/main" id="{2C5485F8-BD60-3472-957E-DD17864AE9D0}"/>
              </a:ext>
            </a:extLst>
          </p:cNvPr>
          <p:cNvSpPr>
            <a:spLocks noGrp="1"/>
          </p:cNvSpPr>
          <p:nvPr>
            <p:ph type="title"/>
          </p:nvPr>
        </p:nvSpPr>
        <p:spPr/>
        <p:txBody>
          <a:bodyPr>
            <a:normAutofit/>
          </a:bodyPr>
          <a:lstStyle/>
          <a:p>
            <a:r>
              <a:rPr lang="el-GR" sz="2400" dirty="0"/>
              <a:t>Πρόοδος Εφαρμογής Προγράμματος Μέτρων 1ου ΣΔΚΠ</a:t>
            </a:r>
            <a:endParaRPr lang="en-US" sz="2400" dirty="0"/>
          </a:p>
        </p:txBody>
      </p:sp>
      <p:sp>
        <p:nvSpPr>
          <p:cNvPr id="5" name="Slide Number Placeholder 4">
            <a:extLst>
              <a:ext uri="{FF2B5EF4-FFF2-40B4-BE49-F238E27FC236}">
                <a16:creationId xmlns:a16="http://schemas.microsoft.com/office/drawing/2014/main" id="{47BBE72B-845B-AE1C-D6B7-006A35F1FFB2}"/>
              </a:ext>
            </a:extLst>
          </p:cNvPr>
          <p:cNvSpPr>
            <a:spLocks noGrp="1"/>
          </p:cNvSpPr>
          <p:nvPr>
            <p:ph type="sldNum" sz="quarter" idx="11"/>
          </p:nvPr>
        </p:nvSpPr>
        <p:spPr/>
        <p:txBody>
          <a:bodyPr/>
          <a:lstStyle/>
          <a:p>
            <a:pPr>
              <a:defRPr/>
            </a:pPr>
            <a:r>
              <a:rPr lang="el-GR"/>
              <a:t>Σελίδα </a:t>
            </a:r>
            <a:fld id="{1DA2F6E5-CE48-4410-BB39-26E42CB9E417}" type="slidenum">
              <a:rPr smtClean="0"/>
              <a:pPr>
                <a:defRPr/>
              </a:pPr>
              <a:t>10</a:t>
            </a:fld>
            <a:endParaRPr/>
          </a:p>
        </p:txBody>
      </p:sp>
    </p:spTree>
    <p:extLst>
      <p:ext uri="{BB962C8B-B14F-4D97-AF65-F5344CB8AC3E}">
        <p14:creationId xmlns:p14="http://schemas.microsoft.com/office/powerpoint/2010/main" val="137339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E6B791-2011-7612-CA21-217EE8C172ED}"/>
              </a:ext>
            </a:extLst>
          </p:cNvPr>
          <p:cNvSpPr>
            <a:spLocks noGrp="1"/>
          </p:cNvSpPr>
          <p:nvPr>
            <p:ph idx="1"/>
          </p:nvPr>
        </p:nvSpPr>
        <p:spPr>
          <a:xfrm>
            <a:off x="817754" y="936870"/>
            <a:ext cx="8021446" cy="5282960"/>
          </a:xfrm>
        </p:spPr>
        <p:txBody>
          <a:bodyPr/>
          <a:lstStyle/>
          <a:p>
            <a:pPr marL="0" indent="0" algn="just">
              <a:buNone/>
            </a:pPr>
            <a:r>
              <a:rPr lang="el-GR" dirty="0"/>
              <a:t>Στο 1</a:t>
            </a:r>
            <a:r>
              <a:rPr lang="el-GR" baseline="30000" dirty="0"/>
              <a:t>ο</a:t>
            </a:r>
            <a:r>
              <a:rPr lang="el-GR" dirty="0"/>
              <a:t> ΣΔΚΠ της Κύπρου καθορίστηκε ένας </a:t>
            </a:r>
            <a:r>
              <a:rPr lang="el-GR" b="1" dirty="0"/>
              <a:t>Στρατηγικός Στόχος </a:t>
            </a:r>
            <a:r>
              <a:rPr lang="el-GR" dirty="0"/>
              <a:t>για τη Διαχείρισης των Κινδύνων Πλημμύρας που είναι η </a:t>
            </a:r>
            <a:r>
              <a:rPr lang="el-GR" b="1" dirty="0">
                <a:solidFill>
                  <a:srgbClr val="FF0000"/>
                </a:solidFill>
              </a:rPr>
              <a:t>μείωση των κινδύνων που σχετίζονται με τις πλημμύρες </a:t>
            </a:r>
            <a:r>
              <a:rPr lang="el-GR" dirty="0"/>
              <a:t>ώστε να επιτυγχάνονται τα μέγιστα δυνατά οφέλη στο ανθρωπογενές και φυσικό περιβάλλον με τρόπο που είναι οικονομικά εφικτός.</a:t>
            </a:r>
          </a:p>
          <a:p>
            <a:pPr marL="0" indent="0" algn="just">
              <a:buNone/>
            </a:pPr>
            <a:r>
              <a:rPr lang="el-GR" dirty="0"/>
              <a:t>Εκτιμήθηκε ότι μείωση των κινδύνων που σχετίζονται με τις πλημμύρες μπορεί να επιτευχθεί μέσω τριών </a:t>
            </a:r>
            <a:r>
              <a:rPr lang="el-GR" b="1" dirty="0"/>
              <a:t>Γενικών Στόχων </a:t>
            </a:r>
            <a:r>
              <a:rPr lang="el-GR" dirty="0"/>
              <a:t>διαχείρισης των κινδύνων πλημμύρας που είναι</a:t>
            </a:r>
            <a:r>
              <a:rPr lang="en-US" dirty="0"/>
              <a:t>: </a:t>
            </a:r>
            <a:endParaRPr lang="el-GR" dirty="0"/>
          </a:p>
          <a:p>
            <a:pPr eaLnBrk="1" hangingPunct="1"/>
            <a:r>
              <a:rPr lang="el-GR" altLang="el-GR" dirty="0"/>
              <a:t>Η Μείωση της «Επικινδυνότητας Πλημμύρας» (αύξηση της Προστασίας έναντι πλημμυρών)</a:t>
            </a:r>
          </a:p>
          <a:p>
            <a:pPr eaLnBrk="1" hangingPunct="1"/>
            <a:r>
              <a:rPr lang="el-GR" altLang="el-GR" dirty="0"/>
              <a:t>Ο Περιορισμός της «Έκθεσης (exposure)» στην πλημμύρα </a:t>
            </a:r>
          </a:p>
          <a:p>
            <a:pPr eaLnBrk="1" hangingPunct="1"/>
            <a:r>
              <a:rPr lang="el-GR" altLang="el-GR" dirty="0"/>
              <a:t>Η Μείωση της «Τρωτότητας (vuln</a:t>
            </a:r>
            <a:r>
              <a:rPr lang="en-US" altLang="el-GR" dirty="0"/>
              <a:t>e</a:t>
            </a:r>
            <a:r>
              <a:rPr lang="el-GR" altLang="el-GR" dirty="0"/>
              <a:t>rability)» στην πλημμύρα</a:t>
            </a:r>
          </a:p>
          <a:p>
            <a:pPr marL="0" indent="0" algn="just">
              <a:buNone/>
            </a:pPr>
            <a:endParaRPr lang="en-US" dirty="0"/>
          </a:p>
        </p:txBody>
      </p:sp>
      <p:sp>
        <p:nvSpPr>
          <p:cNvPr id="3" name="Title 2">
            <a:extLst>
              <a:ext uri="{FF2B5EF4-FFF2-40B4-BE49-F238E27FC236}">
                <a16:creationId xmlns:a16="http://schemas.microsoft.com/office/drawing/2014/main" id="{3D29239A-2720-0A83-A618-3A206769101C}"/>
              </a:ext>
            </a:extLst>
          </p:cNvPr>
          <p:cNvSpPr>
            <a:spLocks noGrp="1"/>
          </p:cNvSpPr>
          <p:nvPr>
            <p:ph type="title"/>
          </p:nvPr>
        </p:nvSpPr>
        <p:spPr/>
        <p:txBody>
          <a:bodyPr>
            <a:normAutofit fontScale="90000"/>
          </a:bodyPr>
          <a:lstStyle/>
          <a:p>
            <a:r>
              <a:rPr lang="el-GR" dirty="0"/>
              <a:t>Αναθεώρηση Στόχων Διαχείρισης Κινδύνου Πλημμύρας</a:t>
            </a:r>
            <a:endParaRPr lang="en-US" dirty="0"/>
          </a:p>
        </p:txBody>
      </p:sp>
      <p:sp>
        <p:nvSpPr>
          <p:cNvPr id="5" name="Slide Number Placeholder 4">
            <a:extLst>
              <a:ext uri="{FF2B5EF4-FFF2-40B4-BE49-F238E27FC236}">
                <a16:creationId xmlns:a16="http://schemas.microsoft.com/office/drawing/2014/main" id="{62036B57-0F0F-7973-67E3-F4CDEC7F5C0D}"/>
              </a:ext>
            </a:extLst>
          </p:cNvPr>
          <p:cNvSpPr>
            <a:spLocks noGrp="1"/>
          </p:cNvSpPr>
          <p:nvPr>
            <p:ph type="sldNum" sz="quarter" idx="11"/>
          </p:nvPr>
        </p:nvSpPr>
        <p:spPr/>
        <p:txBody>
          <a:bodyPr/>
          <a:lstStyle/>
          <a:p>
            <a:pPr>
              <a:defRPr/>
            </a:pPr>
            <a:r>
              <a:rPr lang="el-GR"/>
              <a:t>Σελίδα </a:t>
            </a:r>
            <a:fld id="{1DA2F6E5-CE48-4410-BB39-26E42CB9E417}" type="slidenum">
              <a:rPr smtClean="0"/>
              <a:pPr>
                <a:defRPr/>
              </a:pPr>
              <a:t>11</a:t>
            </a:fld>
            <a:endParaRPr/>
          </a:p>
        </p:txBody>
      </p:sp>
    </p:spTree>
    <p:extLst>
      <p:ext uri="{BB962C8B-B14F-4D97-AF65-F5344CB8AC3E}">
        <p14:creationId xmlns:p14="http://schemas.microsoft.com/office/powerpoint/2010/main" val="1444236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a:extLst>
              <a:ext uri="{FF2B5EF4-FFF2-40B4-BE49-F238E27FC236}">
                <a16:creationId xmlns:a16="http://schemas.microsoft.com/office/drawing/2014/main" id="{9164EA0E-29FB-B67C-0FA6-5C9D46A94C4D}"/>
              </a:ext>
            </a:extLst>
          </p:cNvPr>
          <p:cNvSpPr>
            <a:spLocks noGrp="1"/>
          </p:cNvSpPr>
          <p:nvPr>
            <p:ph idx="1"/>
          </p:nvPr>
        </p:nvSpPr>
        <p:spPr>
          <a:xfrm>
            <a:off x="817563" y="936624"/>
            <a:ext cx="8326437" cy="5491949"/>
          </a:xfrm>
        </p:spPr>
        <p:txBody>
          <a:bodyPr/>
          <a:lstStyle/>
          <a:p>
            <a:pPr eaLnBrk="1" hangingPunct="1"/>
            <a:endParaRPr lang="el-GR" altLang="el-GR" dirty="0"/>
          </a:p>
          <a:p>
            <a:pPr marL="457200" lvl="1" indent="0" algn="just" eaLnBrk="1" hangingPunct="1">
              <a:buFont typeface="Arial" panose="020B0604020202020204" pitchFamily="34" charset="0"/>
              <a:buNone/>
            </a:pPr>
            <a:endParaRPr lang="el-GR" altLang="el-GR" dirty="0"/>
          </a:p>
        </p:txBody>
      </p:sp>
      <p:sp>
        <p:nvSpPr>
          <p:cNvPr id="10243" name="Slide Number Placeholder 3">
            <a:extLst>
              <a:ext uri="{FF2B5EF4-FFF2-40B4-BE49-F238E27FC236}">
                <a16:creationId xmlns:a16="http://schemas.microsoft.com/office/drawing/2014/main" id="{C46ECF5F-D66E-F12F-F5A3-E5A9BE1EA515}"/>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l-GR" altLang="el-GR" sz="1400">
                <a:solidFill>
                  <a:srgbClr val="002060"/>
                </a:solidFill>
                <a:latin typeface="Arial" panose="020B0604020202020204" pitchFamily="34" charset="0"/>
              </a:rPr>
              <a:t>Σελίδα </a:t>
            </a:r>
            <a:fld id="{BA487B06-9E90-4407-97AD-266874680200}" type="slidenum">
              <a:rPr lang="el-GR" altLang="el-GR" sz="1400">
                <a:solidFill>
                  <a:srgbClr val="002060"/>
                </a:solidFill>
                <a:latin typeface="Arial" panose="020B0604020202020204" pitchFamily="34" charset="0"/>
              </a:rPr>
              <a:pPr>
                <a:spcBef>
                  <a:spcPct val="0"/>
                </a:spcBef>
                <a:buFontTx/>
                <a:buNone/>
              </a:pPr>
              <a:t>12</a:t>
            </a:fld>
            <a:endParaRPr lang="el-GR" altLang="el-GR" sz="1400">
              <a:solidFill>
                <a:srgbClr val="002060"/>
              </a:solidFill>
              <a:latin typeface="Arial" panose="020B0604020202020204" pitchFamily="34" charset="0"/>
            </a:endParaRPr>
          </a:p>
        </p:txBody>
      </p:sp>
      <p:sp>
        <p:nvSpPr>
          <p:cNvPr id="10244" name="Title 4">
            <a:extLst>
              <a:ext uri="{FF2B5EF4-FFF2-40B4-BE49-F238E27FC236}">
                <a16:creationId xmlns:a16="http://schemas.microsoft.com/office/drawing/2014/main" id="{BF3278A5-0282-12BE-3A0B-1E596A835115}"/>
              </a:ext>
            </a:extLst>
          </p:cNvPr>
          <p:cNvSpPr>
            <a:spLocks noGrp="1"/>
          </p:cNvSpPr>
          <p:nvPr>
            <p:ph type="title"/>
          </p:nvPr>
        </p:nvSpPr>
        <p:spPr>
          <a:xfrm>
            <a:off x="817563" y="61913"/>
            <a:ext cx="8229600" cy="846137"/>
          </a:xfrm>
        </p:spPr>
        <p:txBody>
          <a:bodyPr>
            <a:normAutofit/>
          </a:bodyPr>
          <a:lstStyle/>
          <a:p>
            <a:pPr eaLnBrk="1" hangingPunct="1"/>
            <a:r>
              <a:rPr lang="el-GR" altLang="el-GR" dirty="0"/>
              <a:t>Γενικοί Στόχοι Διαχείρισης Κινδύνων Πλημμύρας</a:t>
            </a:r>
          </a:p>
        </p:txBody>
      </p:sp>
      <p:pic>
        <p:nvPicPr>
          <p:cNvPr id="5" name="Picture 4">
            <a:extLst>
              <a:ext uri="{FF2B5EF4-FFF2-40B4-BE49-F238E27FC236}">
                <a16:creationId xmlns:a16="http://schemas.microsoft.com/office/drawing/2014/main" id="{938E0D9D-AF2F-278C-5236-AB5B45ADA761}"/>
              </a:ext>
            </a:extLst>
          </p:cNvPr>
          <p:cNvPicPr>
            <a:picLocks noChangeAspect="1"/>
          </p:cNvPicPr>
          <p:nvPr/>
        </p:nvPicPr>
        <p:blipFill>
          <a:blip r:embed="rId2"/>
          <a:stretch>
            <a:fillRect/>
          </a:stretch>
        </p:blipFill>
        <p:spPr>
          <a:xfrm>
            <a:off x="973931" y="1008324"/>
            <a:ext cx="7196138" cy="542024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AE5C40-28D2-9445-EA81-E8B36C9F2A84}"/>
              </a:ext>
            </a:extLst>
          </p:cNvPr>
          <p:cNvSpPr>
            <a:spLocks noGrp="1"/>
          </p:cNvSpPr>
          <p:nvPr>
            <p:ph idx="1"/>
          </p:nvPr>
        </p:nvSpPr>
        <p:spPr/>
        <p:txBody>
          <a:bodyPr/>
          <a:lstStyle/>
          <a:p>
            <a:pPr marL="0" indent="0">
              <a:buNone/>
            </a:pPr>
            <a:r>
              <a:rPr lang="el-GR" dirty="0"/>
              <a:t>Ο Στρατηγικός Στόχος ΔΚΠ (Μείωση των Κινδύνων Πλημμύρας) και οι τρεις Οριζόντιοι - Γενικοί Στόχοι Διαχείρισης Κινδύνων Πλημμύρας που καθορίστηκαν στον 1</a:t>
            </a:r>
            <a:r>
              <a:rPr lang="el-GR" baseline="30000" dirty="0"/>
              <a:t>ο</a:t>
            </a:r>
            <a:r>
              <a:rPr lang="el-GR" dirty="0"/>
              <a:t> κύκλο εφαρμογής της Οδηγίας, λαμβάνοντας υπόψη και τις παρατηρήσεις της ΕΕ που έγιναν για το 1</a:t>
            </a:r>
            <a:r>
              <a:rPr lang="el-GR" baseline="30000" dirty="0"/>
              <a:t>ο</a:t>
            </a:r>
            <a:r>
              <a:rPr lang="el-GR" dirty="0"/>
              <a:t> ΣΔΚΠ της Κύπρου, αξιολογήθηκαν και κρίθηκαν ως ικανοποιητικοί. </a:t>
            </a:r>
          </a:p>
          <a:p>
            <a:pPr marL="0" indent="0" algn="just">
              <a:buNone/>
            </a:pPr>
            <a:r>
              <a:rPr lang="el-GR" dirty="0"/>
              <a:t>Στην αναθεώρηση του ΣΔΚΠ διατηρούνται οι στόχοι του 1</a:t>
            </a:r>
            <a:r>
              <a:rPr lang="el-GR" baseline="30000" dirty="0"/>
              <a:t>ου</a:t>
            </a:r>
            <a:r>
              <a:rPr lang="el-GR" dirty="0"/>
              <a:t> ΣΔΚΠ,  προσαρμοσμένοι με τρόπο που να συμπεριλάβουν και την Κλιματική Αλλαγή, οι οποίοι είναι : </a:t>
            </a:r>
            <a:endParaRPr lang="en-US" dirty="0"/>
          </a:p>
        </p:txBody>
      </p:sp>
      <p:sp>
        <p:nvSpPr>
          <p:cNvPr id="3" name="Title 2">
            <a:extLst>
              <a:ext uri="{FF2B5EF4-FFF2-40B4-BE49-F238E27FC236}">
                <a16:creationId xmlns:a16="http://schemas.microsoft.com/office/drawing/2014/main" id="{6F54AA85-BCEC-989D-5FCF-E9120B09462E}"/>
              </a:ext>
            </a:extLst>
          </p:cNvPr>
          <p:cNvSpPr>
            <a:spLocks noGrp="1"/>
          </p:cNvSpPr>
          <p:nvPr>
            <p:ph type="title"/>
          </p:nvPr>
        </p:nvSpPr>
        <p:spPr/>
        <p:txBody>
          <a:bodyPr>
            <a:normAutofit fontScale="90000"/>
          </a:bodyPr>
          <a:lstStyle/>
          <a:p>
            <a:r>
              <a:rPr lang="el-GR" dirty="0"/>
              <a:t>Αναθεώρηση Στόχων Διαχείρισης Κινδύνου Πλημμύρας</a:t>
            </a:r>
            <a:endParaRPr lang="en-US" dirty="0"/>
          </a:p>
        </p:txBody>
      </p:sp>
      <p:sp>
        <p:nvSpPr>
          <p:cNvPr id="5" name="Slide Number Placeholder 4">
            <a:extLst>
              <a:ext uri="{FF2B5EF4-FFF2-40B4-BE49-F238E27FC236}">
                <a16:creationId xmlns:a16="http://schemas.microsoft.com/office/drawing/2014/main" id="{07D6BEEC-7C57-3FCC-4FE1-B47F64CE6E9B}"/>
              </a:ext>
            </a:extLst>
          </p:cNvPr>
          <p:cNvSpPr>
            <a:spLocks noGrp="1"/>
          </p:cNvSpPr>
          <p:nvPr>
            <p:ph type="sldNum" sz="quarter" idx="11"/>
          </p:nvPr>
        </p:nvSpPr>
        <p:spPr/>
        <p:txBody>
          <a:bodyPr/>
          <a:lstStyle/>
          <a:p>
            <a:pPr>
              <a:defRPr/>
            </a:pPr>
            <a:r>
              <a:rPr lang="el-GR"/>
              <a:t>Σελίδα </a:t>
            </a:r>
            <a:fld id="{1DA2F6E5-CE48-4410-BB39-26E42CB9E417}" type="slidenum">
              <a:rPr smtClean="0"/>
              <a:pPr>
                <a:defRPr/>
              </a:pPr>
              <a:t>13</a:t>
            </a:fld>
            <a:endParaRPr/>
          </a:p>
        </p:txBody>
      </p:sp>
    </p:spTree>
    <p:extLst>
      <p:ext uri="{BB962C8B-B14F-4D97-AF65-F5344CB8AC3E}">
        <p14:creationId xmlns:p14="http://schemas.microsoft.com/office/powerpoint/2010/main" val="942918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a:extLst>
              <a:ext uri="{FF2B5EF4-FFF2-40B4-BE49-F238E27FC236}">
                <a16:creationId xmlns:a16="http://schemas.microsoft.com/office/drawing/2014/main" id="{C5E05AB4-1590-EB60-ECF7-0E739AB86EE2}"/>
              </a:ext>
            </a:extLst>
          </p:cNvPr>
          <p:cNvSpPr>
            <a:spLocks noGrp="1"/>
          </p:cNvSpPr>
          <p:nvPr>
            <p:ph idx="1"/>
          </p:nvPr>
        </p:nvSpPr>
        <p:spPr>
          <a:xfrm>
            <a:off x="817564" y="1041400"/>
            <a:ext cx="7869236" cy="5283200"/>
          </a:xfrm>
        </p:spPr>
        <p:txBody>
          <a:bodyPr/>
          <a:lstStyle/>
          <a:p>
            <a:pPr marL="1258888" indent="-1258888" algn="just" eaLnBrk="1" hangingPunct="1">
              <a:spcBef>
                <a:spcPts val="1200"/>
              </a:spcBef>
              <a:buFont typeface="Wingdings" panose="05000000000000000000" pitchFamily="2" charset="2"/>
              <a:buNone/>
            </a:pPr>
            <a:r>
              <a:rPr lang="el-GR" altLang="el-GR" sz="2000" b="1" dirty="0"/>
              <a:t>Στόχος Α</a:t>
            </a:r>
            <a:r>
              <a:rPr lang="el-GR" altLang="el-GR" sz="2000" dirty="0"/>
              <a:t>: 	</a:t>
            </a:r>
            <a:r>
              <a:rPr lang="el-GR" altLang="el-GR" sz="2000" b="1" dirty="0">
                <a:solidFill>
                  <a:srgbClr val="FF0000"/>
                </a:solidFill>
              </a:rPr>
              <a:t>Μείωση της Επικινδυνότητας</a:t>
            </a:r>
            <a:r>
              <a:rPr lang="el-GR" altLang="el-GR" sz="2000" dirty="0">
                <a:solidFill>
                  <a:srgbClr val="0000FF"/>
                </a:solidFill>
              </a:rPr>
              <a:t> ώστε να εξασφαλίζεται, όπου είναι δυνατόν, σε ήδη ανεπτυγμένες περιοχές ή σε νέες περιοχές ανάπτυξης (υπό προγραμματισμό) προστασία έναντι πλημμύρας πιθανότητας εμφάνισης 20έτη</a:t>
            </a:r>
            <a:r>
              <a:rPr lang="el-GR" altLang="el-GR" sz="2000" dirty="0"/>
              <a:t> </a:t>
            </a:r>
          </a:p>
          <a:p>
            <a:pPr marL="1258888" indent="-1258888" algn="just" eaLnBrk="1" hangingPunct="1">
              <a:spcBef>
                <a:spcPts val="1200"/>
              </a:spcBef>
              <a:buFont typeface="Wingdings" panose="05000000000000000000" pitchFamily="2" charset="2"/>
              <a:buNone/>
            </a:pPr>
            <a:r>
              <a:rPr lang="el-GR" altLang="el-GR" sz="2000" dirty="0"/>
              <a:t>Ο στόχος εξειδικεύεται στους άξονες προτεραιότητας : </a:t>
            </a:r>
          </a:p>
          <a:p>
            <a:pPr algn="just" eaLnBrk="1" hangingPunct="1">
              <a:buFont typeface="Wingdings" panose="05000000000000000000" pitchFamily="2" charset="2"/>
              <a:buChar char="ð"/>
            </a:pPr>
            <a:r>
              <a:rPr lang="el-GR" altLang="el-GR" sz="2000" dirty="0"/>
              <a:t>Α1:	</a:t>
            </a:r>
            <a:r>
              <a:rPr lang="el-GR" altLang="el-GR" sz="2000" b="1" dirty="0">
                <a:solidFill>
                  <a:srgbClr val="0000FF"/>
                </a:solidFill>
              </a:rPr>
              <a:t>Ανάσχεση υδάτων</a:t>
            </a:r>
            <a:r>
              <a:rPr lang="el-GR" altLang="el-GR" sz="2000" dirty="0"/>
              <a:t>, όπου είναι δυνατόν, σε θέσεις ανάντη ή εντός ΠΔΣΚΠ (κατασκευή αναβαθμών και ταμιευτήρων ανάσχεσης, ρύθμιση ταμιευτήρων)</a:t>
            </a:r>
          </a:p>
          <a:p>
            <a:pPr algn="just" eaLnBrk="1" hangingPunct="1">
              <a:buFont typeface="Wingdings" panose="05000000000000000000" pitchFamily="2" charset="2"/>
              <a:buChar char="ð"/>
            </a:pPr>
            <a:r>
              <a:rPr lang="fr-CA" altLang="el-GR" sz="2000" dirty="0"/>
              <a:t>A</a:t>
            </a:r>
            <a:r>
              <a:rPr lang="el-GR" altLang="el-GR" sz="2000" dirty="0"/>
              <a:t>2:	Προστασία, φυσική αποκατάσταση και </a:t>
            </a:r>
            <a:r>
              <a:rPr lang="el-GR" altLang="el-GR" sz="2000" b="1" dirty="0">
                <a:solidFill>
                  <a:srgbClr val="3333FF"/>
                </a:solidFill>
              </a:rPr>
              <a:t>αύξηση παροχετευτικότητας υδατορευμάτων</a:t>
            </a:r>
            <a:r>
              <a:rPr lang="el-GR" altLang="el-GR" sz="2000" dirty="0">
                <a:solidFill>
                  <a:srgbClr val="3333FF"/>
                </a:solidFill>
              </a:rPr>
              <a:t> </a:t>
            </a:r>
            <a:r>
              <a:rPr lang="el-GR" altLang="el-GR" sz="2000" dirty="0"/>
              <a:t>(αντιπλημμυρικά έργα, έργα καθαρισμού από μπάζα και αυθαίρετες απορρίψεις, αποκατάσταση συνέχειας υδατορεμάτων, διευθετήσεις κοίτης, αναβάθμιση οδικών διαβάσεων σε συνδυασμό με την κατασκευή νέων οδικών έργων )</a:t>
            </a:r>
          </a:p>
          <a:p>
            <a:pPr algn="just" eaLnBrk="1" hangingPunct="1">
              <a:buFont typeface="Wingdings" panose="05000000000000000000" pitchFamily="2" charset="2"/>
              <a:buChar char="ð"/>
            </a:pPr>
            <a:r>
              <a:rPr lang="el-GR" altLang="el-GR" sz="2000" dirty="0"/>
              <a:t>Α3 :	Μείωση της απορροής σε νέες αναπατυσσόμενες οικιστικές και βιομηχανικές περιοχές και σε δημόσιους χώρους με τη λήψη μέτρων συγκράτησης των πλημμυρικών αιχμών εντός των ιδιοκτησιών.</a:t>
            </a:r>
          </a:p>
          <a:p>
            <a:pPr algn="just" eaLnBrk="1" hangingPunct="1">
              <a:buFont typeface="Wingdings" panose="05000000000000000000" pitchFamily="2" charset="2"/>
              <a:buChar char="ð"/>
            </a:pPr>
            <a:endParaRPr lang="el-GR" altLang="el-GR" sz="2000" b="1" dirty="0"/>
          </a:p>
        </p:txBody>
      </p:sp>
      <p:sp>
        <p:nvSpPr>
          <p:cNvPr id="12291" name="Slide Number Placeholder 3">
            <a:extLst>
              <a:ext uri="{FF2B5EF4-FFF2-40B4-BE49-F238E27FC236}">
                <a16:creationId xmlns:a16="http://schemas.microsoft.com/office/drawing/2014/main" id="{539B7A72-1E03-D33C-0816-E712254C6379}"/>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l-GR" altLang="el-GR" sz="1400">
                <a:solidFill>
                  <a:srgbClr val="002060"/>
                </a:solidFill>
                <a:latin typeface="Arial" panose="020B0604020202020204" pitchFamily="34" charset="0"/>
              </a:rPr>
              <a:t>Σελίδα </a:t>
            </a:r>
            <a:fld id="{800886E1-B13C-466A-9A33-E2F8575A0CF8}" type="slidenum">
              <a:rPr lang="el-GR" altLang="el-GR" sz="1400">
                <a:solidFill>
                  <a:srgbClr val="002060"/>
                </a:solidFill>
                <a:latin typeface="Arial" panose="020B0604020202020204" pitchFamily="34" charset="0"/>
              </a:rPr>
              <a:pPr>
                <a:spcBef>
                  <a:spcPct val="0"/>
                </a:spcBef>
                <a:buFontTx/>
                <a:buNone/>
              </a:pPr>
              <a:t>14</a:t>
            </a:fld>
            <a:endParaRPr lang="el-GR" altLang="el-GR" sz="1400">
              <a:solidFill>
                <a:srgbClr val="002060"/>
              </a:solidFill>
              <a:latin typeface="Arial" panose="020B0604020202020204" pitchFamily="34" charset="0"/>
            </a:endParaRPr>
          </a:p>
        </p:txBody>
      </p:sp>
      <p:sp>
        <p:nvSpPr>
          <p:cNvPr id="12292" name="Title 4">
            <a:extLst>
              <a:ext uri="{FF2B5EF4-FFF2-40B4-BE49-F238E27FC236}">
                <a16:creationId xmlns:a16="http://schemas.microsoft.com/office/drawing/2014/main" id="{17CE6BAD-AAAE-C266-8080-73535318BA26}"/>
              </a:ext>
            </a:extLst>
          </p:cNvPr>
          <p:cNvSpPr>
            <a:spLocks noGrp="1"/>
          </p:cNvSpPr>
          <p:nvPr>
            <p:ph type="title"/>
          </p:nvPr>
        </p:nvSpPr>
        <p:spPr>
          <a:xfrm>
            <a:off x="817563" y="61913"/>
            <a:ext cx="8229600" cy="846137"/>
          </a:xfrm>
        </p:spPr>
        <p:txBody>
          <a:bodyPr>
            <a:normAutofit fontScale="90000"/>
          </a:bodyPr>
          <a:lstStyle/>
          <a:p>
            <a:pPr eaLnBrk="1" hangingPunct="1"/>
            <a:r>
              <a:rPr lang="el-GR" altLang="el-GR" dirty="0"/>
              <a:t>Αναθεώρηση Στόχων Διαχείρισης Κινδύνου Πλημμύρας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a:extLst>
              <a:ext uri="{FF2B5EF4-FFF2-40B4-BE49-F238E27FC236}">
                <a16:creationId xmlns:a16="http://schemas.microsoft.com/office/drawing/2014/main" id="{64726B2F-4BBF-A07C-5D6D-9E15FF319A46}"/>
              </a:ext>
            </a:extLst>
          </p:cNvPr>
          <p:cNvSpPr>
            <a:spLocks noGrp="1"/>
          </p:cNvSpPr>
          <p:nvPr>
            <p:ph idx="1"/>
          </p:nvPr>
        </p:nvSpPr>
        <p:spPr>
          <a:xfrm>
            <a:off x="762000" y="1219200"/>
            <a:ext cx="7945438" cy="5334000"/>
          </a:xfrm>
        </p:spPr>
        <p:txBody>
          <a:bodyPr/>
          <a:lstStyle/>
          <a:p>
            <a:pPr marL="1379538" indent="-1379538" algn="just" eaLnBrk="1" hangingPunct="1">
              <a:lnSpc>
                <a:spcPct val="90000"/>
              </a:lnSpc>
              <a:spcBef>
                <a:spcPts val="1200"/>
              </a:spcBef>
              <a:buFont typeface="Wingdings" panose="05000000000000000000" pitchFamily="2" charset="2"/>
              <a:buNone/>
            </a:pPr>
            <a:r>
              <a:rPr lang="el-GR" altLang="el-GR" sz="2000" b="1" dirty="0"/>
              <a:t>Στόχος Β</a:t>
            </a:r>
            <a:r>
              <a:rPr lang="el-GR" altLang="el-GR" sz="2000" dirty="0"/>
              <a:t> : </a:t>
            </a:r>
            <a:r>
              <a:rPr lang="el-GR" altLang="el-GR" sz="2000" b="1" dirty="0">
                <a:solidFill>
                  <a:srgbClr val="FF0000"/>
                </a:solidFill>
              </a:rPr>
              <a:t>Μείωση της Έκθεσης στην Πλημμύρα</a:t>
            </a:r>
            <a:r>
              <a:rPr lang="el-GR" altLang="el-GR" sz="2000" dirty="0">
                <a:solidFill>
                  <a:srgbClr val="0000FF"/>
                </a:solidFill>
              </a:rPr>
              <a:t> στις νέες περιοχές ανάπτυξης αστικών περιοχών, με αποφυγή περαιτέρω εντατικοποίησης χρήσεων εντός του πλημμυρικού πεδίου των 20</a:t>
            </a:r>
            <a:r>
              <a:rPr lang="en-US" altLang="el-GR" sz="2000" dirty="0">
                <a:solidFill>
                  <a:srgbClr val="0000FF"/>
                </a:solidFill>
              </a:rPr>
              <a:t> </a:t>
            </a:r>
            <a:r>
              <a:rPr lang="el-GR" altLang="el-GR" sz="2000" dirty="0">
                <a:solidFill>
                  <a:srgbClr val="0000FF"/>
                </a:solidFill>
              </a:rPr>
              <a:t>ετών</a:t>
            </a:r>
            <a:r>
              <a:rPr lang="el-GR" sz="2000" dirty="0">
                <a:solidFill>
                  <a:srgbClr val="0000FF"/>
                </a:solidFill>
              </a:rPr>
              <a:t>, για το μελλοντικό σενάριο κλιματικής αλλαγής και αλλαγής χρήσεων γης, </a:t>
            </a:r>
            <a:r>
              <a:rPr lang="el-GR" altLang="el-GR" sz="2000" dirty="0">
                <a:solidFill>
                  <a:srgbClr val="0000FF"/>
                </a:solidFill>
              </a:rPr>
              <a:t>και εγκατάστασης ευαίσθητων και ρυπογόνων χρήσεων εντός του πλημμυρικού πεδίου των 100 ετών.</a:t>
            </a:r>
            <a:r>
              <a:rPr lang="el-GR" altLang="el-GR" sz="2000" dirty="0"/>
              <a:t> </a:t>
            </a:r>
          </a:p>
          <a:p>
            <a:pPr marL="1379538" indent="-1379538" algn="just" eaLnBrk="1" hangingPunct="1">
              <a:lnSpc>
                <a:spcPct val="90000"/>
              </a:lnSpc>
              <a:spcBef>
                <a:spcPts val="1200"/>
              </a:spcBef>
              <a:buFont typeface="Wingdings" panose="05000000000000000000" pitchFamily="2" charset="2"/>
              <a:buNone/>
            </a:pPr>
            <a:r>
              <a:rPr lang="el-GR" altLang="el-GR" sz="2000" dirty="0"/>
              <a:t>Ο στόχος εξειδικεύεται στους άξονες προτεραιότητας : </a:t>
            </a:r>
          </a:p>
          <a:p>
            <a:pPr marL="1379538" indent="-1379538" algn="just" eaLnBrk="1" hangingPunct="1">
              <a:lnSpc>
                <a:spcPct val="90000"/>
              </a:lnSpc>
              <a:buFont typeface="Wingdings" panose="05000000000000000000" pitchFamily="2" charset="2"/>
              <a:buNone/>
            </a:pPr>
            <a:r>
              <a:rPr lang="en-US" altLang="el-GR" sz="2000" dirty="0">
                <a:sym typeface="Wingdings" panose="05000000000000000000" pitchFamily="2" charset="2"/>
              </a:rPr>
              <a:t></a:t>
            </a:r>
            <a:r>
              <a:rPr lang="en-US" altLang="el-GR" sz="2000" dirty="0"/>
              <a:t> </a:t>
            </a:r>
            <a:r>
              <a:rPr lang="el-GR" altLang="el-GR" sz="2000" dirty="0"/>
              <a:t>Β1:	Χωροταξική Ανάπτυξη με μείωση της έκθεσης στην πλημμύρα των κοινωνικών υποδομών και των ρυπογόνων χρήσεων εντός του πλημμυρικού πεδίου 100ετίας.</a:t>
            </a:r>
          </a:p>
          <a:p>
            <a:pPr marL="1379538" indent="-1379538" algn="just" eaLnBrk="1" hangingPunct="1">
              <a:lnSpc>
                <a:spcPct val="90000"/>
              </a:lnSpc>
              <a:buFont typeface="Wingdings" panose="05000000000000000000" pitchFamily="2" charset="2"/>
              <a:buNone/>
            </a:pPr>
            <a:r>
              <a:rPr lang="en-US" altLang="el-GR" sz="2000" dirty="0">
                <a:sym typeface="Wingdings" panose="05000000000000000000" pitchFamily="2" charset="2"/>
              </a:rPr>
              <a:t></a:t>
            </a:r>
            <a:r>
              <a:rPr lang="en-US" altLang="el-GR" sz="2000" dirty="0"/>
              <a:t> </a:t>
            </a:r>
            <a:r>
              <a:rPr lang="el-GR" altLang="el-GR" sz="2000" dirty="0"/>
              <a:t>B2:</a:t>
            </a:r>
            <a:r>
              <a:rPr lang="en-US" altLang="el-GR" sz="2000" dirty="0"/>
              <a:t>	</a:t>
            </a:r>
            <a:r>
              <a:rPr lang="el-GR" altLang="el-GR" sz="2000" dirty="0"/>
              <a:t>Αποφυγή περαιτέρω αναβάθμισης πολεοδομικών ζωνών προς όφελος της ανάπτυξης εντός του πλημμυρικού πεδίου 20ετίας</a:t>
            </a:r>
            <a:r>
              <a:rPr lang="en-US" altLang="el-GR" sz="2000" dirty="0"/>
              <a:t>, </a:t>
            </a:r>
            <a:r>
              <a:rPr lang="el-GR" sz="2000" dirty="0"/>
              <a:t>για το μελλοντικό σενάριο κλιματικής αλλαγής και αλλαγής χρήσεων γης</a:t>
            </a:r>
            <a:r>
              <a:rPr lang="el-GR" altLang="el-GR" sz="2000" dirty="0"/>
              <a:t>.</a:t>
            </a:r>
          </a:p>
          <a:p>
            <a:pPr algn="just" eaLnBrk="1" hangingPunct="1">
              <a:lnSpc>
                <a:spcPct val="90000"/>
              </a:lnSpc>
              <a:buFont typeface="Wingdings" panose="05000000000000000000" pitchFamily="2" charset="2"/>
              <a:buChar char="ð"/>
            </a:pPr>
            <a:r>
              <a:rPr lang="el-GR" altLang="el-GR" sz="2000" dirty="0"/>
              <a:t>B3:	Πολεοδομική Ανάπτυξη με μείωση της έκθεσης</a:t>
            </a:r>
            <a:r>
              <a:rPr lang="en-US" altLang="el-GR" sz="2000" dirty="0"/>
              <a:t> </a:t>
            </a:r>
            <a:r>
              <a:rPr lang="el-GR" altLang="el-GR" sz="2000" dirty="0"/>
              <a:t>στην </a:t>
            </a:r>
            <a:r>
              <a:rPr lang="en-US" altLang="el-GR" sz="2000" dirty="0"/>
              <a:t>	</a:t>
            </a:r>
            <a:r>
              <a:rPr lang="el-GR" altLang="el-GR" sz="2000" dirty="0"/>
              <a:t>πλημμύρα των κοινωνικών υποδομών και των ρυπογόνων </a:t>
            </a:r>
            <a:r>
              <a:rPr lang="en-US" altLang="el-GR" sz="2000" dirty="0"/>
              <a:t>	</a:t>
            </a:r>
            <a:r>
              <a:rPr lang="el-GR" altLang="el-GR" sz="2000" dirty="0"/>
              <a:t>χρήσεων εντός του πλημμυρικού πεδίου 100ετίας</a:t>
            </a:r>
          </a:p>
          <a:p>
            <a:pPr algn="just" eaLnBrk="1" hangingPunct="1">
              <a:lnSpc>
                <a:spcPct val="90000"/>
              </a:lnSpc>
              <a:buFont typeface="Wingdings" panose="05000000000000000000" pitchFamily="2" charset="2"/>
              <a:buChar char="ð"/>
            </a:pPr>
            <a:endParaRPr lang="el-GR" altLang="el-GR" sz="2000" dirty="0"/>
          </a:p>
          <a:p>
            <a:pPr algn="just" eaLnBrk="1" hangingPunct="1">
              <a:lnSpc>
                <a:spcPct val="90000"/>
              </a:lnSpc>
              <a:buFont typeface="Wingdings" panose="05000000000000000000" pitchFamily="2" charset="2"/>
              <a:buChar char="ð"/>
            </a:pPr>
            <a:endParaRPr lang="el-GR" altLang="el-GR" sz="2000" dirty="0">
              <a:latin typeface="Arial" panose="020B0604020202020204" pitchFamily="34" charset="0"/>
            </a:endParaRPr>
          </a:p>
          <a:p>
            <a:pPr marL="0" indent="0" algn="just" eaLnBrk="1" hangingPunct="1">
              <a:lnSpc>
                <a:spcPct val="90000"/>
              </a:lnSpc>
              <a:buNone/>
            </a:pPr>
            <a:endParaRPr lang="el-GR" altLang="el-GR" sz="2000" dirty="0">
              <a:latin typeface="Arial" panose="020B0604020202020204" pitchFamily="34" charset="0"/>
            </a:endParaRPr>
          </a:p>
          <a:p>
            <a:pPr marL="1379538" indent="-1379538" algn="just" eaLnBrk="1" hangingPunct="1">
              <a:lnSpc>
                <a:spcPct val="90000"/>
              </a:lnSpc>
              <a:buFont typeface="Wingdings" panose="05000000000000000000" pitchFamily="2" charset="2"/>
              <a:buNone/>
            </a:pPr>
            <a:endParaRPr lang="el-GR" altLang="el-GR" sz="2000" dirty="0">
              <a:latin typeface="Arial" panose="020B0604020202020204" pitchFamily="34" charset="0"/>
            </a:endParaRPr>
          </a:p>
        </p:txBody>
      </p:sp>
      <p:sp>
        <p:nvSpPr>
          <p:cNvPr id="13315" name="Slide Number Placeholder 3">
            <a:extLst>
              <a:ext uri="{FF2B5EF4-FFF2-40B4-BE49-F238E27FC236}">
                <a16:creationId xmlns:a16="http://schemas.microsoft.com/office/drawing/2014/main" id="{FD75E497-73CD-5DEA-4EBA-6B3BE93E26D6}"/>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l-GR" altLang="el-GR" sz="1400">
                <a:solidFill>
                  <a:srgbClr val="002060"/>
                </a:solidFill>
                <a:latin typeface="Arial" panose="020B0604020202020204" pitchFamily="34" charset="0"/>
              </a:rPr>
              <a:t>Σελίδα </a:t>
            </a:r>
            <a:fld id="{182C0D90-4EBD-4A90-8644-AA80FDC5A3B2}" type="slidenum">
              <a:rPr lang="el-GR" altLang="el-GR" sz="1400">
                <a:solidFill>
                  <a:srgbClr val="002060"/>
                </a:solidFill>
                <a:latin typeface="Arial" panose="020B0604020202020204" pitchFamily="34" charset="0"/>
              </a:rPr>
              <a:pPr>
                <a:spcBef>
                  <a:spcPct val="0"/>
                </a:spcBef>
                <a:buFontTx/>
                <a:buNone/>
              </a:pPr>
              <a:t>15</a:t>
            </a:fld>
            <a:endParaRPr lang="el-GR" altLang="el-GR" sz="1400">
              <a:solidFill>
                <a:srgbClr val="002060"/>
              </a:solidFill>
              <a:latin typeface="Arial" panose="020B0604020202020204" pitchFamily="34" charset="0"/>
            </a:endParaRPr>
          </a:p>
        </p:txBody>
      </p:sp>
      <p:sp>
        <p:nvSpPr>
          <p:cNvPr id="13316" name="Title 4">
            <a:extLst>
              <a:ext uri="{FF2B5EF4-FFF2-40B4-BE49-F238E27FC236}">
                <a16:creationId xmlns:a16="http://schemas.microsoft.com/office/drawing/2014/main" id="{D417CE81-65AF-D40E-7A4F-C785CC14C39F}"/>
              </a:ext>
            </a:extLst>
          </p:cNvPr>
          <p:cNvSpPr>
            <a:spLocks noGrp="1"/>
          </p:cNvSpPr>
          <p:nvPr>
            <p:ph type="title"/>
          </p:nvPr>
        </p:nvSpPr>
        <p:spPr>
          <a:xfrm>
            <a:off x="914400" y="0"/>
            <a:ext cx="7945438" cy="846138"/>
          </a:xfrm>
        </p:spPr>
        <p:txBody>
          <a:bodyPr>
            <a:normAutofit fontScale="90000"/>
          </a:bodyPr>
          <a:lstStyle/>
          <a:p>
            <a:pPr eaLnBrk="1" hangingPunct="1"/>
            <a:r>
              <a:rPr lang="el-GR" altLang="el-GR" dirty="0"/>
              <a:t>Αναθεώρηση Στόχων Διαχείρισης Κινδύνου Πλημμύρας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a:extLst>
              <a:ext uri="{FF2B5EF4-FFF2-40B4-BE49-F238E27FC236}">
                <a16:creationId xmlns:a16="http://schemas.microsoft.com/office/drawing/2014/main" id="{A05C99F5-5FEC-81C8-A975-124B9CA45A55}"/>
              </a:ext>
            </a:extLst>
          </p:cNvPr>
          <p:cNvSpPr>
            <a:spLocks noGrp="1"/>
          </p:cNvSpPr>
          <p:nvPr>
            <p:ph idx="1"/>
          </p:nvPr>
        </p:nvSpPr>
        <p:spPr>
          <a:xfrm>
            <a:off x="762000" y="1219200"/>
            <a:ext cx="8097838" cy="4876800"/>
          </a:xfrm>
        </p:spPr>
        <p:txBody>
          <a:bodyPr/>
          <a:lstStyle/>
          <a:p>
            <a:pPr marL="1035050" indent="-1035050" algn="just" eaLnBrk="1" hangingPunct="1">
              <a:spcBef>
                <a:spcPts val="1200"/>
              </a:spcBef>
              <a:buFont typeface="Wingdings" panose="05000000000000000000" pitchFamily="2" charset="2"/>
              <a:buNone/>
            </a:pPr>
            <a:r>
              <a:rPr lang="el-GR" altLang="el-GR" sz="2000" b="1" dirty="0"/>
              <a:t>Στόχος Γ </a:t>
            </a:r>
            <a:r>
              <a:rPr lang="el-GR" altLang="el-GR" sz="2000" dirty="0"/>
              <a:t>: </a:t>
            </a:r>
            <a:r>
              <a:rPr lang="el-GR" altLang="el-GR" sz="2000" b="1" dirty="0">
                <a:solidFill>
                  <a:srgbClr val="FF0000"/>
                </a:solidFill>
              </a:rPr>
              <a:t>Μείωση της Τρωτότητας</a:t>
            </a:r>
            <a:r>
              <a:rPr lang="el-GR" altLang="el-GR" sz="2000" dirty="0">
                <a:solidFill>
                  <a:srgbClr val="0000FF"/>
                </a:solidFill>
              </a:rPr>
              <a:t> στην πλημμύρα όλων των δραστηριοτήτων που βρίσκονται εντός των ΠΔΣΚΠ</a:t>
            </a:r>
            <a:endParaRPr lang="el-GR" altLang="el-GR" sz="2000" dirty="0"/>
          </a:p>
          <a:p>
            <a:pPr marL="1035050" indent="-1035050" eaLnBrk="1" hangingPunct="1">
              <a:spcBef>
                <a:spcPts val="1200"/>
              </a:spcBef>
              <a:buFont typeface="Wingdings" panose="05000000000000000000" pitchFamily="2" charset="2"/>
              <a:buNone/>
            </a:pPr>
            <a:r>
              <a:rPr lang="el-GR" altLang="el-GR" sz="2000" dirty="0"/>
              <a:t>Ο στόχος εξειδικεύεται στους άξονες προτεραιότητας : </a:t>
            </a:r>
          </a:p>
          <a:p>
            <a:pPr marL="1035050" indent="-1035050" algn="just" eaLnBrk="1" hangingPunct="1">
              <a:lnSpc>
                <a:spcPct val="90000"/>
              </a:lnSpc>
              <a:buFont typeface="Wingdings" panose="05000000000000000000" pitchFamily="2" charset="2"/>
              <a:buNone/>
            </a:pPr>
            <a:r>
              <a:rPr lang="en-US" altLang="el-GR" sz="2000" dirty="0">
                <a:sym typeface="Wingdings" panose="05000000000000000000" pitchFamily="2" charset="2"/>
              </a:rPr>
              <a:t></a:t>
            </a:r>
            <a:r>
              <a:rPr lang="en-US" altLang="el-GR" sz="2000" dirty="0"/>
              <a:t> </a:t>
            </a:r>
            <a:r>
              <a:rPr lang="el-GR" altLang="el-GR" sz="2000" dirty="0"/>
              <a:t>Γ1:	Προσαρμογή νέων κατασκευών εντός πλημμυρικού πεδίου 20 ετών, ώστε να είναι ανθεκτικές σε συνθήκες πλημμύρας</a:t>
            </a:r>
          </a:p>
          <a:p>
            <a:pPr marL="1035050" indent="-1035050" algn="just" eaLnBrk="1" hangingPunct="1">
              <a:lnSpc>
                <a:spcPct val="90000"/>
              </a:lnSpc>
              <a:buFont typeface="Wingdings" panose="05000000000000000000" pitchFamily="2" charset="2"/>
              <a:buNone/>
            </a:pPr>
            <a:r>
              <a:rPr lang="en-US" altLang="el-GR" sz="2000" dirty="0">
                <a:sym typeface="Wingdings" panose="05000000000000000000" pitchFamily="2" charset="2"/>
              </a:rPr>
              <a:t></a:t>
            </a:r>
            <a:r>
              <a:rPr lang="en-US" altLang="el-GR" sz="2000" dirty="0"/>
              <a:t> </a:t>
            </a:r>
            <a:r>
              <a:rPr lang="el-GR" altLang="el-GR" sz="2000" dirty="0"/>
              <a:t>Γ2:	</a:t>
            </a:r>
            <a:r>
              <a:rPr lang="en-US" altLang="el-GR" sz="2000" dirty="0"/>
              <a:t>B</a:t>
            </a:r>
            <a:r>
              <a:rPr lang="el-GR" altLang="el-GR" sz="2000" dirty="0"/>
              <a:t>ελτίωση της γνώσης για τον πλημμυρικό κίνδυνο και τους μηχανισμούς πλημμύρας για όλες τις πιθανές πλημμύρες</a:t>
            </a:r>
          </a:p>
          <a:p>
            <a:pPr marL="1035050" indent="-1035050" algn="just" eaLnBrk="1" hangingPunct="1">
              <a:lnSpc>
                <a:spcPct val="90000"/>
              </a:lnSpc>
              <a:buFont typeface="Wingdings" panose="05000000000000000000" pitchFamily="2" charset="2"/>
              <a:buNone/>
            </a:pPr>
            <a:r>
              <a:rPr lang="en-US" altLang="el-GR" sz="2000" dirty="0">
                <a:sym typeface="Wingdings" panose="05000000000000000000" pitchFamily="2" charset="2"/>
              </a:rPr>
              <a:t></a:t>
            </a:r>
            <a:r>
              <a:rPr lang="en-US" altLang="el-GR" sz="2000" dirty="0"/>
              <a:t> </a:t>
            </a:r>
            <a:r>
              <a:rPr lang="el-GR" altLang="el-GR" sz="2000" dirty="0"/>
              <a:t>Γ3:	Αύξηση της ετοιμότητας για προστασία υφιστάμενων ευαίσθητων κοινωνικών υποδομών και ρυπογόνων δραστηριοτήτων εντός πλημμυρικού πεδίου 100 ετών, ώστε να μπορούν να αντιμετωπίσουν συνθήκες πλημμύρας</a:t>
            </a:r>
          </a:p>
          <a:p>
            <a:pPr marL="1035050" indent="-1035050" algn="just" eaLnBrk="1" hangingPunct="1">
              <a:lnSpc>
                <a:spcPct val="90000"/>
              </a:lnSpc>
              <a:buFont typeface="Wingdings" panose="05000000000000000000" pitchFamily="2" charset="2"/>
              <a:buNone/>
            </a:pPr>
            <a:r>
              <a:rPr lang="en-US" altLang="el-GR" sz="2000" dirty="0">
                <a:sym typeface="Wingdings" panose="05000000000000000000" pitchFamily="2" charset="2"/>
              </a:rPr>
              <a:t></a:t>
            </a:r>
            <a:r>
              <a:rPr lang="en-US" altLang="el-GR" sz="2000" dirty="0"/>
              <a:t> </a:t>
            </a:r>
            <a:r>
              <a:rPr lang="el-GR" altLang="el-GR" sz="2000" dirty="0"/>
              <a:t>Γ4:	Ενίσχυση της ετοιμότητας φορέων, υπηρεσιών και κατοίκων για την αποτελεσματική αντιμετώπιση της πλημμύρας </a:t>
            </a:r>
          </a:p>
          <a:p>
            <a:pPr marL="1035050" indent="-1035050" algn="just" eaLnBrk="1" hangingPunct="1">
              <a:lnSpc>
                <a:spcPct val="90000"/>
              </a:lnSpc>
              <a:buFont typeface="Wingdings" panose="05000000000000000000" pitchFamily="2" charset="2"/>
              <a:buNone/>
            </a:pPr>
            <a:r>
              <a:rPr lang="en-US" altLang="el-GR" sz="2000" dirty="0">
                <a:sym typeface="Wingdings" panose="05000000000000000000" pitchFamily="2" charset="2"/>
              </a:rPr>
              <a:t></a:t>
            </a:r>
            <a:r>
              <a:rPr lang="en-US" altLang="el-GR" sz="2000" dirty="0"/>
              <a:t> </a:t>
            </a:r>
            <a:r>
              <a:rPr lang="el-GR" altLang="el-GR" sz="2000" dirty="0"/>
              <a:t>Γ5: 	Βελτίωση των μηχανισμών αποκατάστασης των πληγέντων περιοχών</a:t>
            </a:r>
            <a:endParaRPr lang="el-GR" altLang="el-GR" sz="2000" b="1" dirty="0"/>
          </a:p>
        </p:txBody>
      </p:sp>
      <p:sp>
        <p:nvSpPr>
          <p:cNvPr id="14339" name="Slide Number Placeholder 3">
            <a:extLst>
              <a:ext uri="{FF2B5EF4-FFF2-40B4-BE49-F238E27FC236}">
                <a16:creationId xmlns:a16="http://schemas.microsoft.com/office/drawing/2014/main" id="{081EBBA3-9437-6A8D-9C58-9EBEDCBBCEB8}"/>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l-GR" altLang="el-GR" sz="1400">
                <a:solidFill>
                  <a:srgbClr val="002060"/>
                </a:solidFill>
                <a:latin typeface="Arial" panose="020B0604020202020204" pitchFamily="34" charset="0"/>
              </a:rPr>
              <a:t>Σελίδα </a:t>
            </a:r>
            <a:fld id="{4B3510A9-4F74-4FAC-BAC7-70F9AAC1F781}" type="slidenum">
              <a:rPr lang="el-GR" altLang="el-GR" sz="1400">
                <a:solidFill>
                  <a:srgbClr val="002060"/>
                </a:solidFill>
                <a:latin typeface="Arial" panose="020B0604020202020204" pitchFamily="34" charset="0"/>
              </a:rPr>
              <a:pPr>
                <a:spcBef>
                  <a:spcPct val="0"/>
                </a:spcBef>
                <a:buFontTx/>
                <a:buNone/>
              </a:pPr>
              <a:t>16</a:t>
            </a:fld>
            <a:endParaRPr lang="el-GR" altLang="el-GR" sz="1400">
              <a:solidFill>
                <a:srgbClr val="002060"/>
              </a:solidFill>
              <a:latin typeface="Arial" panose="020B0604020202020204" pitchFamily="34" charset="0"/>
            </a:endParaRPr>
          </a:p>
        </p:txBody>
      </p:sp>
      <p:sp>
        <p:nvSpPr>
          <p:cNvPr id="14340" name="Title 4">
            <a:extLst>
              <a:ext uri="{FF2B5EF4-FFF2-40B4-BE49-F238E27FC236}">
                <a16:creationId xmlns:a16="http://schemas.microsoft.com/office/drawing/2014/main" id="{6004DDFA-880F-6710-718A-F3A0147EC72B}"/>
              </a:ext>
            </a:extLst>
          </p:cNvPr>
          <p:cNvSpPr>
            <a:spLocks noGrp="1"/>
          </p:cNvSpPr>
          <p:nvPr>
            <p:ph type="title"/>
          </p:nvPr>
        </p:nvSpPr>
        <p:spPr>
          <a:xfrm>
            <a:off x="817563" y="61913"/>
            <a:ext cx="8229600" cy="846137"/>
          </a:xfrm>
        </p:spPr>
        <p:txBody>
          <a:bodyPr>
            <a:normAutofit fontScale="90000"/>
          </a:bodyPr>
          <a:lstStyle/>
          <a:p>
            <a:pPr eaLnBrk="1" hangingPunct="1"/>
            <a:r>
              <a:rPr lang="el-GR" altLang="el-GR" dirty="0"/>
              <a:t>Αναθεώρηση Στόχων Διαχείρισης Κινδύνου Πλημμύρας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1981200" y="2514600"/>
            <a:ext cx="5599112" cy="1323439"/>
          </a:xfrm>
          <a:prstGeom prst="rect">
            <a:avLst/>
          </a:prstGeom>
          <a:noFill/>
          <a:ln w="9525">
            <a:noFill/>
            <a:miter lim="800000"/>
            <a:headEnd/>
            <a:tailEnd/>
          </a:ln>
        </p:spPr>
        <p:txBody>
          <a:bodyPr wrap="square">
            <a:spAutoFit/>
          </a:bodyPr>
          <a:lstStyle/>
          <a:p>
            <a:pPr algn="ctr"/>
            <a:r>
              <a:rPr lang="el-GR" sz="4000" b="1" dirty="0">
                <a:solidFill>
                  <a:srgbClr val="002060"/>
                </a:solidFill>
              </a:rPr>
              <a:t>Ευχαριστώ πολύ για την προσοχή σας</a:t>
            </a:r>
          </a:p>
        </p:txBody>
      </p:sp>
      <p:pic>
        <p:nvPicPr>
          <p:cNvPr id="3" name="Picture 2"/>
          <p:cNvPicPr>
            <a:picLocks noChangeAspect="1"/>
          </p:cNvPicPr>
          <p:nvPr/>
        </p:nvPicPr>
        <p:blipFill>
          <a:blip r:embed="rId2"/>
          <a:stretch>
            <a:fillRect/>
          </a:stretch>
        </p:blipFill>
        <p:spPr>
          <a:xfrm>
            <a:off x="762000" y="5638800"/>
            <a:ext cx="755970" cy="829128"/>
          </a:xfrm>
          <a:prstGeom prst="rect">
            <a:avLst/>
          </a:prstGeom>
        </p:spPr>
      </p:pic>
      <p:pic>
        <p:nvPicPr>
          <p:cNvPr id="4" name="Picture 3" descr="A picture containing flag, screenshot, green, line&#10;&#10;Description automatically generated">
            <a:extLst>
              <a:ext uri="{FF2B5EF4-FFF2-40B4-BE49-F238E27FC236}">
                <a16:creationId xmlns:a16="http://schemas.microsoft.com/office/drawing/2014/main" id="{DE5B7D15-C65B-D4F6-26E9-599EA0AEA2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00086" y="5728206"/>
            <a:ext cx="1481914" cy="650316"/>
          </a:xfrm>
          <a:prstGeom prst="rect">
            <a:avLst/>
          </a:prstGeom>
        </p:spPr>
      </p:pic>
    </p:spTree>
    <p:extLst>
      <p:ext uri="{BB962C8B-B14F-4D97-AF65-F5344CB8AC3E}">
        <p14:creationId xmlns:p14="http://schemas.microsoft.com/office/powerpoint/2010/main" val="4009918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CA83DA-B1EA-1B87-D14F-C4F6D1283EBE}"/>
              </a:ext>
            </a:extLst>
          </p:cNvPr>
          <p:cNvSpPr>
            <a:spLocks noGrp="1"/>
          </p:cNvSpPr>
          <p:nvPr>
            <p:ph idx="1"/>
          </p:nvPr>
        </p:nvSpPr>
        <p:spPr/>
        <p:txBody>
          <a:bodyPr/>
          <a:lstStyle/>
          <a:p>
            <a:pPr marL="0" indent="0" algn="just">
              <a:buNone/>
            </a:pPr>
            <a:r>
              <a:rPr lang="el-GR" sz="1800"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Το </a:t>
            </a:r>
            <a:r>
              <a:rPr lang="el-GR" sz="1800" dirty="0">
                <a:solidFill>
                  <a:srgbClr val="222222"/>
                </a:solidFill>
                <a:latin typeface="Calibri" panose="020F0502020204030204" pitchFamily="34" charset="0"/>
                <a:ea typeface="Times New Roman" panose="02020603050405020304" pitchFamily="18" charset="0"/>
                <a:cs typeface="Arial" panose="020B0604020202020204" pitchFamily="34" charset="0"/>
              </a:rPr>
              <a:t>Π</a:t>
            </a:r>
            <a:r>
              <a:rPr lang="el-GR" sz="1800"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ρόγραμμα </a:t>
            </a:r>
            <a:r>
              <a:rPr lang="el-GR" sz="1800" dirty="0">
                <a:solidFill>
                  <a:srgbClr val="222222"/>
                </a:solidFill>
                <a:latin typeface="Calibri" panose="020F0502020204030204" pitchFamily="34" charset="0"/>
                <a:ea typeface="Times New Roman" panose="02020603050405020304" pitchFamily="18" charset="0"/>
                <a:cs typeface="Arial" panose="020B0604020202020204" pitchFamily="34" charset="0"/>
              </a:rPr>
              <a:t>Μ</a:t>
            </a:r>
            <a:r>
              <a:rPr lang="el-GR" sz="1800"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έτρων του εγκεκριμένου ΣΔΚΠ (περίοδος 2016-2021) περιλαμβάνει συνολικά </a:t>
            </a:r>
            <a:r>
              <a:rPr lang="el-GR" sz="1800" b="1"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38 μέτρα</a:t>
            </a:r>
            <a:r>
              <a:rPr lang="en-US" sz="1800" b="1"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 </a:t>
            </a:r>
          </a:p>
          <a:p>
            <a:pPr algn="just"/>
            <a:r>
              <a:rPr lang="el-GR" sz="1800"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28 Οριζόντια Μέτρα και </a:t>
            </a:r>
            <a:endParaRPr lang="en-US" sz="1800"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endParaRPr>
          </a:p>
          <a:p>
            <a:pPr algn="just"/>
            <a:r>
              <a:rPr lang="el-GR" sz="1800"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10 Ειδικά Μέτρα. </a:t>
            </a:r>
            <a:endParaRPr lang="en-US" sz="1800"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endParaRPr>
          </a:p>
          <a:p>
            <a:pPr marL="0" indent="0" algn="just">
              <a:buNone/>
            </a:pPr>
            <a:r>
              <a:rPr lang="el-GR" sz="1800"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Τα </a:t>
            </a:r>
            <a:r>
              <a:rPr lang="el-GR" sz="1800" b="1"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Oριζόντια Μέτρα</a:t>
            </a:r>
            <a:r>
              <a:rPr lang="el-GR" sz="1800"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 αφορούν στο σύνολο της ΠΛΑΠ Κύπρου και εφαρμόζονται σε όλες της ΠΔΣΚΠ ή/και σε όλη την Κύπρο. </a:t>
            </a:r>
          </a:p>
          <a:p>
            <a:pPr marL="0" indent="0" algn="just">
              <a:buNone/>
            </a:pPr>
            <a:r>
              <a:rPr lang="el-GR" sz="1800"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Τα </a:t>
            </a:r>
            <a:r>
              <a:rPr lang="el-GR" sz="1800" b="1"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Ειδικά Μέτρα</a:t>
            </a:r>
            <a:r>
              <a:rPr lang="el-GR" sz="1800" dirty="0">
                <a:solidFill>
                  <a:srgbClr val="222222"/>
                </a:solidFill>
                <a:effectLst/>
                <a:latin typeface="Calibri" panose="020F0502020204030204" pitchFamily="34" charset="0"/>
                <a:ea typeface="Times New Roman" panose="02020603050405020304" pitchFamily="18" charset="0"/>
                <a:cs typeface="Arial" panose="020B0604020202020204" pitchFamily="34" charset="0"/>
              </a:rPr>
              <a:t> αφορούν σε συγκεκριμένη ΠΔΣΚΠ. </a:t>
            </a:r>
          </a:p>
          <a:p>
            <a:pPr marL="0" indent="0" algn="just">
              <a:buNone/>
            </a:pPr>
            <a:endParaRPr lang="el-GR" sz="1800" dirty="0">
              <a:solidFill>
                <a:srgbClr val="222222"/>
              </a:solidFill>
              <a:latin typeface="Calibri" panose="020F0502020204030204" pitchFamily="34" charset="0"/>
              <a:ea typeface="Times New Roman" panose="02020603050405020304" pitchFamily="18" charset="0"/>
              <a:cs typeface="Arial" panose="020B0604020202020204" pitchFamily="34" charset="0"/>
            </a:endParaRPr>
          </a:p>
          <a:p>
            <a:pPr marL="0" indent="0" algn="just">
              <a:buNone/>
            </a:pPr>
            <a:r>
              <a:rPr lang="el-GR" sz="1800" dirty="0">
                <a:solidFill>
                  <a:srgbClr val="222222"/>
                </a:solidFill>
                <a:latin typeface="Calibri" panose="020F0502020204030204" pitchFamily="34" charset="0"/>
                <a:ea typeface="Times New Roman" panose="02020603050405020304" pitchFamily="18" charset="0"/>
                <a:cs typeface="Arial" panose="020B0604020202020204" pitchFamily="34" charset="0"/>
              </a:rPr>
              <a:t>Τα μέτρα διακρίνονται ανάλογα με τον Άξονα δράσης της Διαχείρισης του Πλημμυρικού Κινδύνου στον οποία αναφέρονται. Συγκεκριμένα διακρίνονται τέσσερις ομάδες μέτρων : </a:t>
            </a:r>
          </a:p>
          <a:p>
            <a:pPr algn="just">
              <a:buFont typeface="Wingdings" panose="05000000000000000000" pitchFamily="2" charset="2"/>
              <a:buChar char="q"/>
            </a:pPr>
            <a:r>
              <a:rPr lang="el-GR" sz="1800" dirty="0">
                <a:solidFill>
                  <a:srgbClr val="222222"/>
                </a:solidFill>
                <a:latin typeface="Calibri" panose="020F0502020204030204" pitchFamily="34" charset="0"/>
                <a:ea typeface="Times New Roman" panose="02020603050405020304" pitchFamily="18" charset="0"/>
                <a:cs typeface="Arial" panose="020B0604020202020204" pitchFamily="34" charset="0"/>
              </a:rPr>
              <a:t>Mέτρα Πρόληψης</a:t>
            </a:r>
          </a:p>
          <a:p>
            <a:pPr algn="just">
              <a:buFont typeface="Wingdings" panose="05000000000000000000" pitchFamily="2" charset="2"/>
              <a:buChar char="q"/>
            </a:pPr>
            <a:r>
              <a:rPr lang="el-GR" sz="1800" dirty="0">
                <a:solidFill>
                  <a:srgbClr val="222222"/>
                </a:solidFill>
                <a:latin typeface="Calibri" panose="020F0502020204030204" pitchFamily="34" charset="0"/>
                <a:ea typeface="Times New Roman" panose="02020603050405020304" pitchFamily="18" charset="0"/>
                <a:cs typeface="Arial" panose="020B0604020202020204" pitchFamily="34" charset="0"/>
              </a:rPr>
              <a:t>Μέτρα Προστασίας</a:t>
            </a:r>
          </a:p>
          <a:p>
            <a:pPr algn="just">
              <a:buFont typeface="Wingdings" panose="05000000000000000000" pitchFamily="2" charset="2"/>
              <a:buChar char="q"/>
            </a:pPr>
            <a:r>
              <a:rPr lang="el-GR" sz="1800" dirty="0">
                <a:solidFill>
                  <a:srgbClr val="222222"/>
                </a:solidFill>
                <a:latin typeface="Calibri" panose="020F0502020204030204" pitchFamily="34" charset="0"/>
                <a:ea typeface="Times New Roman" panose="02020603050405020304" pitchFamily="18" charset="0"/>
                <a:cs typeface="Arial" panose="020B0604020202020204" pitchFamily="34" charset="0"/>
              </a:rPr>
              <a:t>Μέτρα Ετοιμότητας </a:t>
            </a:r>
          </a:p>
          <a:p>
            <a:pPr algn="just">
              <a:buFont typeface="Wingdings" panose="05000000000000000000" pitchFamily="2" charset="2"/>
              <a:buChar char="q"/>
            </a:pPr>
            <a:r>
              <a:rPr lang="el-GR" sz="1800" dirty="0">
                <a:solidFill>
                  <a:srgbClr val="222222"/>
                </a:solidFill>
                <a:latin typeface="Calibri" panose="020F0502020204030204" pitchFamily="34" charset="0"/>
                <a:ea typeface="Times New Roman" panose="02020603050405020304" pitchFamily="18" charset="0"/>
                <a:cs typeface="Arial" panose="020B0604020202020204" pitchFamily="34" charset="0"/>
              </a:rPr>
              <a:t>Μέτρα Αποκατάστασης</a:t>
            </a:r>
          </a:p>
          <a:p>
            <a:pPr marL="0" indent="0" algn="just">
              <a:buNone/>
            </a:pPr>
            <a:endParaRPr lang="el-GR" sz="1800" dirty="0">
              <a:solidFill>
                <a:srgbClr val="222222"/>
              </a:solidFill>
              <a:latin typeface="Calibri" panose="020F0502020204030204" pitchFamily="34" charset="0"/>
              <a:ea typeface="Times New Roman" panose="02020603050405020304" pitchFamily="18" charset="0"/>
              <a:cs typeface="Arial" panose="020B0604020202020204" pitchFamily="34" charset="0"/>
            </a:endParaRPr>
          </a:p>
          <a:p>
            <a:pPr marL="0" indent="0" algn="just">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FC6C7BCC-E9A0-6360-44AC-7D9333897BDF}"/>
              </a:ext>
            </a:extLst>
          </p:cNvPr>
          <p:cNvSpPr>
            <a:spLocks noGrp="1"/>
          </p:cNvSpPr>
          <p:nvPr>
            <p:ph type="title"/>
          </p:nvPr>
        </p:nvSpPr>
        <p:spPr/>
        <p:txBody>
          <a:bodyPr>
            <a:normAutofit fontScale="90000"/>
          </a:bodyPr>
          <a:lstStyle/>
          <a:p>
            <a:r>
              <a:rPr lang="el-GR" altLang="en-US" sz="3200" dirty="0"/>
              <a:t>Πρόοδος Εφαρμογής Προγράμματος Μέτρων 1</a:t>
            </a:r>
            <a:r>
              <a:rPr lang="el-GR" altLang="en-US" sz="3200" baseline="30000" dirty="0"/>
              <a:t>ου</a:t>
            </a:r>
            <a:r>
              <a:rPr lang="el-GR" altLang="en-US" sz="3200" dirty="0"/>
              <a:t> ΣΔΚΠ</a:t>
            </a:r>
            <a:endParaRPr lang="en-US" dirty="0"/>
          </a:p>
        </p:txBody>
      </p:sp>
      <p:sp>
        <p:nvSpPr>
          <p:cNvPr id="5" name="Slide Number Placeholder 4">
            <a:extLst>
              <a:ext uri="{FF2B5EF4-FFF2-40B4-BE49-F238E27FC236}">
                <a16:creationId xmlns:a16="http://schemas.microsoft.com/office/drawing/2014/main" id="{E4B8F5C3-FAA9-3AB0-4AFC-758215CB167A}"/>
              </a:ext>
            </a:extLst>
          </p:cNvPr>
          <p:cNvSpPr>
            <a:spLocks noGrp="1"/>
          </p:cNvSpPr>
          <p:nvPr>
            <p:ph type="sldNum" sz="quarter" idx="11"/>
          </p:nvPr>
        </p:nvSpPr>
        <p:spPr/>
        <p:txBody>
          <a:bodyPr/>
          <a:lstStyle/>
          <a:p>
            <a:pPr>
              <a:defRPr/>
            </a:pPr>
            <a:r>
              <a:rPr lang="el-GR"/>
              <a:t>Σελίδα </a:t>
            </a:r>
            <a:fld id="{1DA2F6E5-CE48-4410-BB39-26E42CB9E417}" type="slidenum">
              <a:rPr smtClean="0"/>
              <a:pPr>
                <a:defRPr/>
              </a:pPr>
              <a:t>2</a:t>
            </a:fld>
            <a:endParaRPr/>
          </a:p>
        </p:txBody>
      </p:sp>
      <p:graphicFrame>
        <p:nvGraphicFramePr>
          <p:cNvPr id="9" name="Table 8">
            <a:extLst>
              <a:ext uri="{FF2B5EF4-FFF2-40B4-BE49-F238E27FC236}">
                <a16:creationId xmlns:a16="http://schemas.microsoft.com/office/drawing/2014/main" id="{D188B8DF-D74E-1B69-EFF8-D79793413EE1}"/>
              </a:ext>
            </a:extLst>
          </p:cNvPr>
          <p:cNvGraphicFramePr>
            <a:graphicFrameLocks noGrp="1"/>
          </p:cNvGraphicFramePr>
          <p:nvPr>
            <p:extLst>
              <p:ext uri="{D42A27DB-BD31-4B8C-83A1-F6EECF244321}">
                <p14:modId xmlns:p14="http://schemas.microsoft.com/office/powerpoint/2010/main" val="2332964156"/>
              </p:ext>
            </p:extLst>
          </p:nvPr>
        </p:nvGraphicFramePr>
        <p:xfrm>
          <a:off x="4191000" y="4267200"/>
          <a:ext cx="4453890" cy="1771650"/>
        </p:xfrm>
        <a:graphic>
          <a:graphicData uri="http://schemas.openxmlformats.org/drawingml/2006/table">
            <a:tbl>
              <a:tblPr firstRow="1" firstCol="1" bandRow="1">
                <a:tableStyleId>{5C22544A-7EE6-4342-B048-85BDC9FD1C3A}</a:tableStyleId>
              </a:tblPr>
              <a:tblGrid>
                <a:gridCol w="1661795">
                  <a:extLst>
                    <a:ext uri="{9D8B030D-6E8A-4147-A177-3AD203B41FA5}">
                      <a16:colId xmlns:a16="http://schemas.microsoft.com/office/drawing/2014/main" val="65090440"/>
                    </a:ext>
                  </a:extLst>
                </a:gridCol>
                <a:gridCol w="666115">
                  <a:extLst>
                    <a:ext uri="{9D8B030D-6E8A-4147-A177-3AD203B41FA5}">
                      <a16:colId xmlns:a16="http://schemas.microsoft.com/office/drawing/2014/main" val="721486063"/>
                    </a:ext>
                  </a:extLst>
                </a:gridCol>
                <a:gridCol w="1062990">
                  <a:extLst>
                    <a:ext uri="{9D8B030D-6E8A-4147-A177-3AD203B41FA5}">
                      <a16:colId xmlns:a16="http://schemas.microsoft.com/office/drawing/2014/main" val="3263296336"/>
                    </a:ext>
                  </a:extLst>
                </a:gridCol>
                <a:gridCol w="1062990">
                  <a:extLst>
                    <a:ext uri="{9D8B030D-6E8A-4147-A177-3AD203B41FA5}">
                      <a16:colId xmlns:a16="http://schemas.microsoft.com/office/drawing/2014/main" val="759359680"/>
                    </a:ext>
                  </a:extLst>
                </a:gridCol>
              </a:tblGrid>
              <a:tr h="495300">
                <a:tc>
                  <a:txBody>
                    <a:bodyPr/>
                    <a:lstStyle/>
                    <a:p>
                      <a:pPr marL="0" marR="0" algn="ctr">
                        <a:lnSpc>
                          <a:spcPts val="1200"/>
                        </a:lnSpc>
                        <a:spcBef>
                          <a:spcPts val="300"/>
                        </a:spcBef>
                        <a:spcAft>
                          <a:spcPts val="300"/>
                        </a:spcAft>
                      </a:pPr>
                      <a:r>
                        <a:rPr lang="el-GR" sz="1000">
                          <a:effectLst/>
                        </a:rPr>
                        <a:t>Άξονας ΔΚΠ</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200"/>
                        </a:lnSpc>
                        <a:spcBef>
                          <a:spcPts val="300"/>
                        </a:spcBef>
                        <a:spcAft>
                          <a:spcPts val="300"/>
                        </a:spcAft>
                      </a:pPr>
                      <a:r>
                        <a:rPr lang="el-GR" sz="1000">
                          <a:effectLst/>
                        </a:rPr>
                        <a:t>Οριζόντια Μέτρα</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200"/>
                        </a:lnSpc>
                        <a:spcBef>
                          <a:spcPts val="300"/>
                        </a:spcBef>
                        <a:spcAft>
                          <a:spcPts val="300"/>
                        </a:spcAft>
                      </a:pPr>
                      <a:r>
                        <a:rPr lang="el-GR" sz="1000">
                          <a:effectLst/>
                        </a:rPr>
                        <a:t>Ειδικά Μέτερα</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ts val="1200"/>
                        </a:lnSpc>
                        <a:spcBef>
                          <a:spcPts val="300"/>
                        </a:spcBef>
                        <a:spcAft>
                          <a:spcPts val="300"/>
                        </a:spcAft>
                      </a:pPr>
                      <a:r>
                        <a:rPr lang="el-GR" sz="1000">
                          <a:effectLst/>
                        </a:rPr>
                        <a:t>Σύνολο</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75638041"/>
                  </a:ext>
                </a:extLst>
              </a:tr>
              <a:tr h="255270">
                <a:tc>
                  <a:txBody>
                    <a:bodyPr/>
                    <a:lstStyle/>
                    <a:p>
                      <a:pPr marL="0" marR="0" algn="just">
                        <a:lnSpc>
                          <a:spcPts val="1600"/>
                        </a:lnSpc>
                        <a:spcBef>
                          <a:spcPts val="600"/>
                        </a:spcBef>
                        <a:spcAft>
                          <a:spcPts val="0"/>
                        </a:spcAft>
                      </a:pPr>
                      <a:r>
                        <a:rPr lang="el-GR" sz="1100">
                          <a:effectLst/>
                        </a:rPr>
                        <a:t>Mέτρα Πρόληψης</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8755579"/>
                  </a:ext>
                </a:extLst>
              </a:tr>
              <a:tr h="255270">
                <a:tc>
                  <a:txBody>
                    <a:bodyPr/>
                    <a:lstStyle/>
                    <a:p>
                      <a:pPr marL="0" marR="0" algn="just">
                        <a:lnSpc>
                          <a:spcPts val="1600"/>
                        </a:lnSpc>
                        <a:spcBef>
                          <a:spcPts val="600"/>
                        </a:spcBef>
                        <a:spcAft>
                          <a:spcPts val="0"/>
                        </a:spcAft>
                      </a:pPr>
                      <a:r>
                        <a:rPr lang="el-GR" sz="1100">
                          <a:effectLst/>
                        </a:rPr>
                        <a:t>Μέτρα Προστασίας</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18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26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19242973"/>
                  </a:ext>
                </a:extLst>
              </a:tr>
              <a:tr h="255270">
                <a:tc>
                  <a:txBody>
                    <a:bodyPr/>
                    <a:lstStyle/>
                    <a:p>
                      <a:pPr marL="0" marR="0" algn="just">
                        <a:lnSpc>
                          <a:spcPts val="1600"/>
                        </a:lnSpc>
                        <a:spcBef>
                          <a:spcPts val="600"/>
                        </a:spcBef>
                        <a:spcAft>
                          <a:spcPts val="0"/>
                        </a:spcAft>
                      </a:pPr>
                      <a:r>
                        <a:rPr lang="el-GR" sz="1100">
                          <a:effectLst/>
                        </a:rPr>
                        <a:t>Μέτρα Ετοιμότητας</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58110447"/>
                  </a:ext>
                </a:extLst>
              </a:tr>
              <a:tr h="255270">
                <a:tc>
                  <a:txBody>
                    <a:bodyPr/>
                    <a:lstStyle/>
                    <a:p>
                      <a:pPr marL="0" marR="0" algn="just">
                        <a:lnSpc>
                          <a:spcPts val="1600"/>
                        </a:lnSpc>
                        <a:spcBef>
                          <a:spcPts val="600"/>
                        </a:spcBef>
                        <a:spcAft>
                          <a:spcPts val="0"/>
                        </a:spcAft>
                      </a:pPr>
                      <a:r>
                        <a:rPr lang="el-GR" sz="1100">
                          <a:effectLst/>
                        </a:rPr>
                        <a:t>Μέτρα Αποκατάστασης</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33460915"/>
                  </a:ext>
                </a:extLst>
              </a:tr>
              <a:tr h="255270">
                <a:tc>
                  <a:txBody>
                    <a:bodyPr/>
                    <a:lstStyle/>
                    <a:p>
                      <a:pPr marL="0" marR="0" algn="just">
                        <a:lnSpc>
                          <a:spcPts val="1600"/>
                        </a:lnSpc>
                        <a:spcBef>
                          <a:spcPts val="600"/>
                        </a:spcBef>
                        <a:spcAft>
                          <a:spcPts val="0"/>
                        </a:spcAft>
                      </a:pPr>
                      <a:r>
                        <a:rPr lang="el-GR" sz="1100">
                          <a:effectLst/>
                        </a:rPr>
                        <a:t>Σύνολο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28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a:effectLst/>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ts val="1600"/>
                        </a:lnSpc>
                        <a:spcBef>
                          <a:spcPts val="600"/>
                        </a:spcBef>
                        <a:spcAft>
                          <a:spcPts val="0"/>
                        </a:spcAft>
                      </a:pPr>
                      <a:r>
                        <a:rPr lang="el-GR" sz="1100" dirty="0">
                          <a:effectLst/>
                        </a:rPr>
                        <a:t>38</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76854831"/>
                  </a:ext>
                </a:extLst>
              </a:tr>
            </a:tbl>
          </a:graphicData>
        </a:graphic>
      </p:graphicFrame>
    </p:spTree>
    <p:extLst>
      <p:ext uri="{BB962C8B-B14F-4D97-AF65-F5344CB8AC3E}">
        <p14:creationId xmlns:p14="http://schemas.microsoft.com/office/powerpoint/2010/main" val="1419444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a:extLst>
              <a:ext uri="{FF2B5EF4-FFF2-40B4-BE49-F238E27FC236}">
                <a16:creationId xmlns:a16="http://schemas.microsoft.com/office/drawing/2014/main" id="{D8BAC73E-DAC4-7A81-CCF1-B3A973756A50}"/>
              </a:ext>
            </a:extLst>
          </p:cNvPr>
          <p:cNvSpPr>
            <a:spLocks noGrp="1"/>
          </p:cNvSpPr>
          <p:nvPr>
            <p:ph idx="1"/>
          </p:nvPr>
        </p:nvSpPr>
        <p:spPr>
          <a:xfrm>
            <a:off x="838200" y="914400"/>
            <a:ext cx="8097838" cy="5283200"/>
          </a:xfrm>
        </p:spPr>
        <p:txBody>
          <a:bodyPr/>
          <a:lstStyle/>
          <a:p>
            <a:pPr marL="0" indent="0" algn="ctr" eaLnBrk="1" hangingPunct="1">
              <a:spcBef>
                <a:spcPts val="1200"/>
              </a:spcBef>
              <a:buFont typeface="Wingdings" panose="05000000000000000000" pitchFamily="2" charset="2"/>
              <a:buNone/>
            </a:pPr>
            <a:r>
              <a:rPr lang="el-GR" altLang="el-GR" sz="2000" b="1" dirty="0"/>
              <a:t>Άξονες Δράσης για τη ΔΚΠ όπως ορίζονται από την Οδηγία και τα Κατευθυντήρια Κείμενα </a:t>
            </a:r>
            <a:r>
              <a:rPr lang="fr-CA" altLang="el-GR" sz="2000" b="1" dirty="0"/>
              <a:t> </a:t>
            </a:r>
            <a:endParaRPr lang="el-GR" altLang="el-GR" sz="2000" b="1" dirty="0"/>
          </a:p>
          <a:p>
            <a:pPr marL="0" indent="0" eaLnBrk="1" hangingPunct="1">
              <a:buFont typeface="Wingdings" panose="05000000000000000000" pitchFamily="2" charset="2"/>
              <a:buNone/>
            </a:pPr>
            <a:endParaRPr lang="el-GR" altLang="el-GR" dirty="0"/>
          </a:p>
        </p:txBody>
      </p:sp>
      <p:sp>
        <p:nvSpPr>
          <p:cNvPr id="17411" name="Slide Number Placeholder 3">
            <a:extLst>
              <a:ext uri="{FF2B5EF4-FFF2-40B4-BE49-F238E27FC236}">
                <a16:creationId xmlns:a16="http://schemas.microsoft.com/office/drawing/2014/main" id="{8828F185-1F40-45F2-1E7E-A206AD5C4F0A}"/>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l-GR" altLang="el-GR" sz="1400">
                <a:solidFill>
                  <a:srgbClr val="002060"/>
                </a:solidFill>
                <a:latin typeface="Arial" panose="020B0604020202020204" pitchFamily="34" charset="0"/>
              </a:rPr>
              <a:t>Σελίδα </a:t>
            </a:r>
            <a:fld id="{ACDEE724-BD65-45EE-BCC2-2DC3195A0723}" type="slidenum">
              <a:rPr lang="el-GR" altLang="el-GR" sz="1400" smtClean="0">
                <a:solidFill>
                  <a:srgbClr val="002060"/>
                </a:solidFill>
                <a:latin typeface="Arial" panose="020B0604020202020204" pitchFamily="34" charset="0"/>
              </a:rPr>
              <a:pPr>
                <a:spcBef>
                  <a:spcPct val="0"/>
                </a:spcBef>
                <a:buFontTx/>
                <a:buNone/>
              </a:pPr>
              <a:t>3</a:t>
            </a:fld>
            <a:endParaRPr lang="el-GR" altLang="el-GR" sz="1400">
              <a:solidFill>
                <a:srgbClr val="002060"/>
              </a:solidFill>
              <a:latin typeface="Arial" panose="020B0604020202020204" pitchFamily="34" charset="0"/>
            </a:endParaRPr>
          </a:p>
        </p:txBody>
      </p:sp>
      <p:sp>
        <p:nvSpPr>
          <p:cNvPr id="17412" name="Title 4">
            <a:extLst>
              <a:ext uri="{FF2B5EF4-FFF2-40B4-BE49-F238E27FC236}">
                <a16:creationId xmlns:a16="http://schemas.microsoft.com/office/drawing/2014/main" id="{2E7538C9-F6B4-14D1-B038-AD3EBB757550}"/>
              </a:ext>
            </a:extLst>
          </p:cNvPr>
          <p:cNvSpPr>
            <a:spLocks noGrp="1"/>
          </p:cNvSpPr>
          <p:nvPr>
            <p:ph type="title"/>
          </p:nvPr>
        </p:nvSpPr>
        <p:spPr>
          <a:xfrm>
            <a:off x="817563" y="61913"/>
            <a:ext cx="8229600" cy="846137"/>
          </a:xfrm>
        </p:spPr>
        <p:txBody>
          <a:bodyPr>
            <a:normAutofit fontScale="90000"/>
          </a:bodyPr>
          <a:lstStyle/>
          <a:p>
            <a:pPr eaLnBrk="1" hangingPunct="1"/>
            <a:r>
              <a:rPr lang="el-GR" altLang="en-US" sz="3200" dirty="0"/>
              <a:t>Πρόοδος Εφαρμογής Προγράμματος Μέτρων 1</a:t>
            </a:r>
            <a:r>
              <a:rPr lang="el-GR" altLang="en-US" sz="3200" baseline="30000" dirty="0"/>
              <a:t>ου</a:t>
            </a:r>
            <a:r>
              <a:rPr lang="el-GR" altLang="en-US" sz="3200" dirty="0"/>
              <a:t> ΣΔΚΠ</a:t>
            </a:r>
            <a:endParaRPr lang="el-GR" altLang="el-GR" dirty="0"/>
          </a:p>
        </p:txBody>
      </p:sp>
      <p:graphicFrame>
        <p:nvGraphicFramePr>
          <p:cNvPr id="16421" name="Group 37">
            <a:extLst>
              <a:ext uri="{FF2B5EF4-FFF2-40B4-BE49-F238E27FC236}">
                <a16:creationId xmlns:a16="http://schemas.microsoft.com/office/drawing/2014/main" id="{9251B7D8-3785-8C71-843E-4DD4F9A5EFA7}"/>
              </a:ext>
            </a:extLst>
          </p:cNvPr>
          <p:cNvGraphicFramePr>
            <a:graphicFrameLocks noGrp="1"/>
          </p:cNvGraphicFramePr>
          <p:nvPr>
            <p:extLst>
              <p:ext uri="{D42A27DB-BD31-4B8C-83A1-F6EECF244321}">
                <p14:modId xmlns:p14="http://schemas.microsoft.com/office/powerpoint/2010/main" val="2453594556"/>
              </p:ext>
            </p:extLst>
          </p:nvPr>
        </p:nvGraphicFramePr>
        <p:xfrm>
          <a:off x="849313" y="1606550"/>
          <a:ext cx="7772400" cy="4919746"/>
        </p:xfrm>
        <a:graphic>
          <a:graphicData uri="http://schemas.openxmlformats.org/drawingml/2006/table">
            <a:tbl>
              <a:tblPr/>
              <a:tblGrid>
                <a:gridCol w="1873250">
                  <a:extLst>
                    <a:ext uri="{9D8B030D-6E8A-4147-A177-3AD203B41FA5}">
                      <a16:colId xmlns:a16="http://schemas.microsoft.com/office/drawing/2014/main" val="20000"/>
                    </a:ext>
                  </a:extLst>
                </a:gridCol>
                <a:gridCol w="5899150">
                  <a:extLst>
                    <a:ext uri="{9D8B030D-6E8A-4147-A177-3AD203B41FA5}">
                      <a16:colId xmlns:a16="http://schemas.microsoft.com/office/drawing/2014/main" val="20001"/>
                    </a:ext>
                  </a:extLst>
                </a:gridCol>
              </a:tblGrid>
              <a:tr h="66296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ts val="1200"/>
                        </a:lnSpc>
                        <a:spcBef>
                          <a:spcPts val="300"/>
                        </a:spcBef>
                        <a:spcAft>
                          <a:spcPts val="300"/>
                        </a:spcAft>
                        <a:buClrTx/>
                        <a:buSzTx/>
                        <a:buFontTx/>
                        <a:buNone/>
                        <a:tabLst/>
                      </a:pPr>
                      <a:endParaRPr kumimoji="0" lang="fr-CA" altLang="el-GR" sz="1800" b="1" i="0" u="none" strike="noStrike" cap="none" normalizeH="0" baseline="0" dirty="0">
                        <a:ln>
                          <a:noFill/>
                        </a:ln>
                        <a:solidFill>
                          <a:srgbClr val="FFFFFF"/>
                        </a:solidFill>
                        <a:effectLst/>
                        <a:latin typeface="Calibri" panose="020F0502020204030204" pitchFamily="34" charset="0"/>
                        <a:cs typeface="Arial" panose="020B0604020202020204" pitchFamily="34" charset="0"/>
                      </a:endParaRPr>
                    </a:p>
                    <a:p>
                      <a:pPr marL="0" marR="0" lvl="0" indent="0" algn="ctr" defTabSz="914400" rtl="0" eaLnBrk="1" fontAlgn="base" latinLnBrk="0" hangingPunct="1">
                        <a:lnSpc>
                          <a:spcPts val="1200"/>
                        </a:lnSpc>
                        <a:spcBef>
                          <a:spcPts val="300"/>
                        </a:spcBef>
                        <a:spcAft>
                          <a:spcPts val="300"/>
                        </a:spcAft>
                        <a:buClrTx/>
                        <a:buSzTx/>
                        <a:buFontTx/>
                        <a:buNone/>
                        <a:tabLst/>
                      </a:pPr>
                      <a:r>
                        <a:rPr kumimoji="0" lang="el-GR" altLang="el-GR" sz="1800" b="1" i="0" u="none" strike="noStrike" cap="none" normalizeH="0" baseline="0" dirty="0">
                          <a:ln>
                            <a:noFill/>
                          </a:ln>
                          <a:solidFill>
                            <a:srgbClr val="FFFFFF"/>
                          </a:solidFill>
                          <a:effectLst/>
                          <a:latin typeface="Calibri" panose="020F0502020204030204" pitchFamily="34" charset="0"/>
                          <a:cs typeface="Arial" panose="020B0604020202020204" pitchFamily="34" charset="0"/>
                        </a:rPr>
                        <a:t>Άξονας Δράσης</a:t>
                      </a:r>
                      <a:endParaRPr kumimoji="0" lang="en-US" altLang="el-GR" sz="1800" b="1" i="0" u="none" strike="noStrike" cap="none" normalizeH="0" baseline="0" dirty="0">
                        <a:ln>
                          <a:noFill/>
                        </a:ln>
                        <a:solidFill>
                          <a:srgbClr val="FFFFFF"/>
                        </a:solidFill>
                        <a:effectLst/>
                        <a:latin typeface="Calibri" panose="020F0502020204030204" pitchFamily="34" charset="0"/>
                        <a:cs typeface="Arial" panose="020B0604020202020204" pitchFamily="34" charset="0"/>
                      </a:endParaRPr>
                    </a:p>
                    <a:p>
                      <a:pPr marL="0" marR="0" lvl="0" indent="0" algn="ctr" defTabSz="914400" rtl="0" eaLnBrk="1" fontAlgn="base" latinLnBrk="0" hangingPunct="1">
                        <a:lnSpc>
                          <a:spcPts val="1200"/>
                        </a:lnSpc>
                        <a:spcBef>
                          <a:spcPts val="300"/>
                        </a:spcBef>
                        <a:spcAft>
                          <a:spcPts val="300"/>
                        </a:spcAft>
                        <a:buClrTx/>
                        <a:buSzTx/>
                        <a:buFontTx/>
                        <a:buNone/>
                        <a:tabLst/>
                      </a:pPr>
                      <a:r>
                        <a:rPr kumimoji="0" lang="el-GR" altLang="el-GR" sz="1800" b="1" i="0" u="none" strike="noStrike" cap="none" normalizeH="0" baseline="0" dirty="0">
                          <a:ln>
                            <a:noFill/>
                          </a:ln>
                          <a:solidFill>
                            <a:srgbClr val="FFFFFF"/>
                          </a:solidFill>
                          <a:effectLst/>
                          <a:latin typeface="Calibri" panose="020F0502020204030204" pitchFamily="34" charset="0"/>
                          <a:cs typeface="Arial" panose="020B0604020202020204" pitchFamily="34" charset="0"/>
                        </a:rPr>
                        <a:t> </a:t>
                      </a:r>
                      <a:endParaRPr kumimoji="0" lang="el-GR" altLang="el-GR" sz="18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ts val="1200"/>
                        </a:lnSpc>
                        <a:spcBef>
                          <a:spcPts val="300"/>
                        </a:spcBef>
                        <a:spcAft>
                          <a:spcPts val="300"/>
                        </a:spcAft>
                        <a:buClrTx/>
                        <a:buSzTx/>
                        <a:buFontTx/>
                        <a:buNone/>
                        <a:tabLst/>
                      </a:pPr>
                      <a:endParaRPr kumimoji="0" lang="fr-CA" altLang="el-GR" sz="1800" b="1" i="0" u="none" strike="noStrike" cap="none" normalizeH="0" baseline="0" dirty="0">
                        <a:ln>
                          <a:noFill/>
                        </a:ln>
                        <a:solidFill>
                          <a:srgbClr val="FFFFFF"/>
                        </a:solidFill>
                        <a:effectLst/>
                        <a:latin typeface="Calibri" panose="020F0502020204030204" pitchFamily="34" charset="0"/>
                        <a:cs typeface="Arial" panose="020B0604020202020204" pitchFamily="34" charset="0"/>
                      </a:endParaRPr>
                    </a:p>
                    <a:p>
                      <a:pPr marL="0" marR="0" lvl="0" indent="0" algn="ctr" defTabSz="914400" rtl="0" eaLnBrk="1" fontAlgn="base" latinLnBrk="0" hangingPunct="1">
                        <a:lnSpc>
                          <a:spcPts val="1200"/>
                        </a:lnSpc>
                        <a:spcBef>
                          <a:spcPts val="300"/>
                        </a:spcBef>
                        <a:spcAft>
                          <a:spcPts val="300"/>
                        </a:spcAft>
                        <a:buClrTx/>
                        <a:buSzTx/>
                        <a:buFontTx/>
                        <a:buNone/>
                        <a:tabLst/>
                      </a:pPr>
                      <a:r>
                        <a:rPr kumimoji="0" lang="el-GR" altLang="el-GR" sz="1800" b="1" i="0" u="none" strike="noStrike" cap="none" normalizeH="0" baseline="0" dirty="0">
                          <a:ln>
                            <a:noFill/>
                          </a:ln>
                          <a:solidFill>
                            <a:srgbClr val="FFFFFF"/>
                          </a:solidFill>
                          <a:effectLst/>
                          <a:latin typeface="Calibri" panose="020F0502020204030204" pitchFamily="34" charset="0"/>
                          <a:cs typeface="Arial" panose="020B0604020202020204" pitchFamily="34" charset="0"/>
                        </a:rPr>
                        <a:t>Περιγραφή</a:t>
                      </a:r>
                      <a:endParaRPr kumimoji="0" lang="el-GR" altLang="el-GR" sz="1800" b="1"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58857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ts val="1200"/>
                        </a:lnSpc>
                        <a:spcBef>
                          <a:spcPts val="300"/>
                        </a:spcBef>
                        <a:spcAft>
                          <a:spcPts val="300"/>
                        </a:spcAft>
                        <a:buClrTx/>
                        <a:buSzTx/>
                        <a:buFontTx/>
                        <a:buNone/>
                        <a:tabLst/>
                      </a:pPr>
                      <a:r>
                        <a:rPr kumimoji="0" lang="el-GR" altLang="el-GR" sz="1800" b="1" i="0" u="none" strike="noStrike" cap="none" normalizeH="0" baseline="0">
                          <a:ln>
                            <a:noFill/>
                          </a:ln>
                          <a:solidFill>
                            <a:schemeClr val="tx1"/>
                          </a:solidFill>
                          <a:effectLst/>
                          <a:latin typeface="Calibri" panose="020F0502020204030204" pitchFamily="34" charset="0"/>
                          <a:cs typeface="Arial" panose="020B0604020202020204" pitchFamily="34" charset="0"/>
                        </a:rPr>
                        <a:t>Πρόληψη</a:t>
                      </a:r>
                      <a:endParaRPr kumimoji="0" lang="el-GR" altLang="el-GR" sz="18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A7"/>
                    </a:solidFill>
                  </a:tcPr>
                </a:tc>
                <a:tc>
                  <a:txBody>
                    <a:bodyPr/>
                    <a:lstStyle>
                      <a:lvl1pPr marL="165100" indent="-1651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165100" marR="0" lvl="0" indent="-165100" algn="just" defTabSz="914400" rtl="0" eaLnBrk="1" fontAlgn="base" latinLnBrk="0" hangingPunct="1">
                        <a:lnSpc>
                          <a:spcPts val="1200"/>
                        </a:lnSpc>
                        <a:spcBef>
                          <a:spcPct val="0"/>
                        </a:spcBef>
                        <a:spcAft>
                          <a:spcPts val="300"/>
                        </a:spcAft>
                        <a:buClrTx/>
                        <a:buSzTx/>
                        <a:buFontTx/>
                        <a:buNone/>
                        <a:tabLst/>
                      </a:pPr>
                      <a:r>
                        <a:rPr kumimoji="0" lang="el-GR" altLang="el-GR" sz="16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Πρόληψη ζημιών από πλημμύρες με : </a:t>
                      </a:r>
                    </a:p>
                    <a:p>
                      <a:pPr marL="285750" marR="0" lvl="0" indent="-285750" algn="just" defTabSz="914400" rtl="0" eaLnBrk="1" fontAlgn="base" latinLnBrk="0" hangingPunct="1">
                        <a:lnSpc>
                          <a:spcPts val="1600"/>
                        </a:lnSpc>
                        <a:spcBef>
                          <a:spcPct val="0"/>
                        </a:spcBef>
                        <a:spcAft>
                          <a:spcPts val="300"/>
                        </a:spcAft>
                        <a:buClrTx/>
                        <a:buSzTx/>
                        <a:buFont typeface="Wingdings" panose="05000000000000000000" pitchFamily="2" charset="2"/>
                        <a:buChar char="§"/>
                        <a:tabLst/>
                      </a:pPr>
                      <a:r>
                        <a:rPr kumimoji="0" lang="el-GR" altLang="el-GR" sz="16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αποφυγή κατασκευής σπιτιών και βιομηχανιών σε ζώνες πλημμύρας</a:t>
                      </a:r>
                    </a:p>
                    <a:p>
                      <a:pPr marL="285750" marR="0" lvl="0" indent="-285750" algn="just" defTabSz="914400" rtl="0" eaLnBrk="1" fontAlgn="base" latinLnBrk="0" hangingPunct="1">
                        <a:lnSpc>
                          <a:spcPts val="1600"/>
                        </a:lnSpc>
                        <a:spcBef>
                          <a:spcPct val="0"/>
                        </a:spcBef>
                        <a:spcAft>
                          <a:spcPts val="300"/>
                        </a:spcAft>
                        <a:buClrTx/>
                        <a:buSzTx/>
                        <a:buFont typeface="Wingdings" panose="05000000000000000000" pitchFamily="2" charset="2"/>
                        <a:buChar char="§"/>
                        <a:tabLst/>
                      </a:pPr>
                      <a:r>
                        <a:rPr kumimoji="0" lang="el-GR" altLang="el-GR" sz="16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προσαρμογή των αποδεκτών στον </a:t>
                      </a:r>
                      <a:r>
                        <a:rPr kumimoji="0" lang="el-GR" altLang="el-GR" sz="1600" b="0" i="0" u="none" strike="noStrike" cap="none" normalizeH="0" baseline="0" dirty="0" err="1">
                          <a:ln>
                            <a:noFill/>
                          </a:ln>
                          <a:solidFill>
                            <a:srgbClr val="000000"/>
                          </a:solidFill>
                          <a:effectLst/>
                          <a:latin typeface="Calibri" panose="020F0502020204030204" pitchFamily="34" charset="0"/>
                          <a:cs typeface="Arial" panose="020B0604020202020204" pitchFamily="34" charset="0"/>
                        </a:rPr>
                        <a:t>πλημμυρικό</a:t>
                      </a:r>
                      <a:r>
                        <a:rPr kumimoji="0" lang="el-GR" altLang="el-GR" sz="16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 κίνδυνο και ενσωμάτωση του </a:t>
                      </a:r>
                      <a:r>
                        <a:rPr kumimoji="0" lang="el-GR" altLang="el-GR" sz="1600" b="0" i="0" u="none" strike="noStrike" cap="none" normalizeH="0" baseline="0" dirty="0" err="1">
                          <a:ln>
                            <a:noFill/>
                          </a:ln>
                          <a:solidFill>
                            <a:srgbClr val="000000"/>
                          </a:solidFill>
                          <a:effectLst/>
                          <a:latin typeface="Calibri" panose="020F0502020204030204" pitchFamily="34" charset="0"/>
                          <a:cs typeface="Arial" panose="020B0604020202020204" pitchFamily="34" charset="0"/>
                        </a:rPr>
                        <a:t>πλημμυρικού</a:t>
                      </a:r>
                      <a:r>
                        <a:rPr kumimoji="0" lang="el-GR" altLang="el-GR" sz="16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 κινδύνου στα μελλοντικά σχέδια ανάπτυξης</a:t>
                      </a:r>
                    </a:p>
                    <a:p>
                      <a:pPr marL="285750" marR="0" lvl="0" indent="-285750" algn="just" defTabSz="914400" rtl="0" eaLnBrk="1" fontAlgn="base" latinLnBrk="0" hangingPunct="1">
                        <a:lnSpc>
                          <a:spcPts val="1600"/>
                        </a:lnSpc>
                        <a:spcBef>
                          <a:spcPct val="0"/>
                        </a:spcBef>
                        <a:spcAft>
                          <a:spcPts val="300"/>
                        </a:spcAft>
                        <a:buClrTx/>
                        <a:buSzTx/>
                        <a:buFont typeface="Wingdings" panose="05000000000000000000" pitchFamily="2" charset="2"/>
                        <a:buChar char="§"/>
                        <a:tabLst/>
                      </a:pPr>
                      <a:r>
                        <a:rPr kumimoji="0" lang="el-GR" altLang="el-GR" sz="16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προώθηση κατάλληλων χρήσεων γης</a:t>
                      </a:r>
                      <a:endParaRPr kumimoji="0" lang="en-US" altLang="el-GR" sz="1600" b="0" i="0" u="none" strike="noStrike" cap="none" normalizeH="0" baseline="0" dirty="0">
                        <a:ln>
                          <a:noFill/>
                        </a:ln>
                        <a:solidFill>
                          <a:srgbClr val="000000"/>
                        </a:solidFill>
                        <a:effectLst/>
                        <a:latin typeface="Calibri" panose="020F0502020204030204" pitchFamily="34" charset="0"/>
                        <a:cs typeface="Arial" panose="020B0604020202020204" pitchFamily="34"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A7"/>
                    </a:solidFill>
                  </a:tcPr>
                </a:tc>
                <a:extLst>
                  <a:ext uri="{0D108BD9-81ED-4DB2-BD59-A6C34878D82A}">
                    <a16:rowId xmlns:a16="http://schemas.microsoft.com/office/drawing/2014/main" val="10001"/>
                  </a:ext>
                </a:extLst>
              </a:tr>
              <a:tr h="112031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ts val="1200"/>
                        </a:lnSpc>
                        <a:spcBef>
                          <a:spcPts val="300"/>
                        </a:spcBef>
                        <a:spcAft>
                          <a:spcPts val="300"/>
                        </a:spcAft>
                        <a:buClrTx/>
                        <a:buSzTx/>
                        <a:buFontTx/>
                        <a:buNone/>
                        <a:tabLst/>
                      </a:pPr>
                      <a:r>
                        <a:rPr kumimoji="0" lang="el-GR" altLang="el-GR" sz="1800" b="1" i="0" u="none" strike="noStrike" cap="none" normalizeH="0" baseline="0">
                          <a:ln>
                            <a:noFill/>
                          </a:ln>
                          <a:solidFill>
                            <a:schemeClr val="tx1"/>
                          </a:solidFill>
                          <a:effectLst/>
                          <a:latin typeface="Calibri" panose="020F0502020204030204" pitchFamily="34" charset="0"/>
                          <a:cs typeface="Arial" panose="020B0604020202020204" pitchFamily="34" charset="0"/>
                        </a:rPr>
                        <a:t>Προστασία</a:t>
                      </a:r>
                      <a:endParaRPr kumimoji="0" lang="el-GR" altLang="el-GR" sz="18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ACD292"/>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ts val="1500"/>
                        </a:lnSpc>
                        <a:spcBef>
                          <a:spcPts val="600"/>
                        </a:spcBef>
                        <a:spcAft>
                          <a:spcPts val="300"/>
                        </a:spcAft>
                        <a:buClrTx/>
                        <a:buSzTx/>
                        <a:buFontTx/>
                        <a:buNone/>
                        <a:tabLst/>
                      </a:pPr>
                      <a:endParaRPr kumimoji="0" lang="el-GR" altLang="el-GR" sz="1600" b="0" i="0" u="none" strike="noStrike" cap="none" normalizeH="0" baseline="0">
                        <a:ln>
                          <a:noFill/>
                        </a:ln>
                        <a:solidFill>
                          <a:srgbClr val="000000"/>
                        </a:solidFill>
                        <a:effectLst/>
                        <a:latin typeface="Calibri" panose="020F0502020204030204" pitchFamily="34" charset="0"/>
                        <a:cs typeface="Arial" panose="020B0604020202020204" pitchFamily="34" charset="0"/>
                      </a:endParaRPr>
                    </a:p>
                    <a:p>
                      <a:pPr marL="0" marR="0" lvl="0" indent="0" algn="just" defTabSz="914400" rtl="0" eaLnBrk="1" fontAlgn="base" latinLnBrk="0" hangingPunct="1">
                        <a:lnSpc>
                          <a:spcPts val="1500"/>
                        </a:lnSpc>
                        <a:spcBef>
                          <a:spcPts val="600"/>
                        </a:spcBef>
                        <a:spcAft>
                          <a:spcPts val="300"/>
                        </a:spcAft>
                        <a:buClrTx/>
                        <a:buSzTx/>
                        <a:buFontTx/>
                        <a:buNone/>
                        <a:tabLst/>
                      </a:pPr>
                      <a:r>
                        <a:rPr kumimoji="0" lang="el-GR" altLang="el-GR" sz="1600" b="0" i="0" u="none" strike="noStrike" cap="none" normalizeH="0" baseline="0">
                          <a:ln>
                            <a:noFill/>
                          </a:ln>
                          <a:solidFill>
                            <a:srgbClr val="000000"/>
                          </a:solidFill>
                          <a:effectLst/>
                          <a:latin typeface="Calibri" panose="020F0502020204030204" pitchFamily="34" charset="0"/>
                          <a:cs typeface="Arial" panose="020B0604020202020204" pitchFamily="34" charset="0"/>
                        </a:rPr>
                        <a:t>Λήψη μέτρων, κατασκευαστικών και μη κατασκευαστικών, για τη μείωση της πιθανότητας να λάβει χώρα πλημμύρα σε συγκεκριμένες περιοχές.</a:t>
                      </a:r>
                      <a:endParaRPr kumimoji="0" lang="en-US" altLang="el-GR" sz="1600" b="0" i="0" u="none" strike="noStrike" cap="none" normalizeH="0" baseline="0">
                        <a:ln>
                          <a:noFill/>
                        </a:ln>
                        <a:solidFill>
                          <a:srgbClr val="000000"/>
                        </a:solidFill>
                        <a:effectLst/>
                        <a:latin typeface="Calibri" panose="020F0502020204030204" pitchFamily="34" charset="0"/>
                        <a:cs typeface="Arial" panose="020B0604020202020204" pitchFamily="34" charset="0"/>
                      </a:endParaRPr>
                    </a:p>
                    <a:p>
                      <a:pPr marL="0" marR="0" lvl="0" indent="0" algn="just" defTabSz="914400" rtl="0" eaLnBrk="1" fontAlgn="base" latinLnBrk="0" hangingPunct="1">
                        <a:lnSpc>
                          <a:spcPts val="1200"/>
                        </a:lnSpc>
                        <a:spcBef>
                          <a:spcPts val="300"/>
                        </a:spcBef>
                        <a:spcAft>
                          <a:spcPts val="300"/>
                        </a:spcAft>
                        <a:buClrTx/>
                        <a:buSzTx/>
                        <a:buFontTx/>
                        <a:buNone/>
                        <a:tabLst/>
                      </a:pPr>
                      <a:endParaRPr kumimoji="0" lang="el-GR" altLang="el-GR" sz="1600" b="0" i="0" u="none" strike="noStrike" cap="none" normalizeH="0" baseline="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ACD292"/>
                    </a:solidFill>
                  </a:tcPr>
                </a:tc>
                <a:extLst>
                  <a:ext uri="{0D108BD9-81ED-4DB2-BD59-A6C34878D82A}">
                    <a16:rowId xmlns:a16="http://schemas.microsoft.com/office/drawing/2014/main" val="10002"/>
                  </a:ext>
                </a:extLst>
              </a:tr>
              <a:tr h="884855">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ts val="1200"/>
                        </a:lnSpc>
                        <a:spcBef>
                          <a:spcPts val="300"/>
                        </a:spcBef>
                        <a:spcAft>
                          <a:spcPts val="300"/>
                        </a:spcAft>
                        <a:buClrTx/>
                        <a:buSzTx/>
                        <a:buFontTx/>
                        <a:buNone/>
                        <a:tabLst/>
                      </a:pPr>
                      <a:r>
                        <a:rPr kumimoji="0" lang="el-GR" altLang="el-GR" sz="1800" b="1" i="0" u="none" strike="noStrike" cap="none" normalizeH="0" baseline="0">
                          <a:ln>
                            <a:noFill/>
                          </a:ln>
                          <a:solidFill>
                            <a:schemeClr val="tx1"/>
                          </a:solidFill>
                          <a:effectLst/>
                          <a:latin typeface="Calibri" panose="020F0502020204030204" pitchFamily="34" charset="0"/>
                          <a:cs typeface="Arial" panose="020B0604020202020204" pitchFamily="34" charset="0"/>
                        </a:rPr>
                        <a:t>Ετοιμότητα</a:t>
                      </a:r>
                      <a:endParaRPr kumimoji="0" lang="el-GR" altLang="el-GR" sz="18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ts val="1500"/>
                        </a:lnSpc>
                        <a:spcBef>
                          <a:spcPts val="1200"/>
                        </a:spcBef>
                        <a:spcAft>
                          <a:spcPts val="300"/>
                        </a:spcAft>
                        <a:buClrTx/>
                        <a:buSzTx/>
                        <a:buFontTx/>
                        <a:buNone/>
                        <a:tabLst/>
                      </a:pPr>
                      <a:r>
                        <a:rPr kumimoji="0" lang="el-GR" altLang="el-GR" sz="16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Πληροφόρηση του κοινού για τους κινδύνους και για το πώς πρέπει να αντιδράσουν σε επεισόδια πλημμύρας; σχέδια και μέτρα έκτακτης ανταπόκρισης σε περίπτωση πλημμύρας</a:t>
                      </a:r>
                    </a:p>
                    <a:p>
                      <a:pPr marL="0" marR="0" lvl="0" indent="0" algn="just" defTabSz="914400" rtl="0" eaLnBrk="1" fontAlgn="base" latinLnBrk="0" hangingPunct="1">
                        <a:lnSpc>
                          <a:spcPts val="1500"/>
                        </a:lnSpc>
                        <a:spcBef>
                          <a:spcPct val="0"/>
                        </a:spcBef>
                        <a:spcAft>
                          <a:spcPts val="300"/>
                        </a:spcAft>
                        <a:buClrTx/>
                        <a:buSzTx/>
                        <a:buFontTx/>
                        <a:buNone/>
                        <a:tabLst/>
                      </a:pPr>
                      <a:endParaRPr kumimoji="0" lang="el-GR" altLang="el-GR"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D9F1"/>
                    </a:solidFill>
                  </a:tcPr>
                </a:tc>
                <a:extLst>
                  <a:ext uri="{0D108BD9-81ED-4DB2-BD59-A6C34878D82A}">
                    <a16:rowId xmlns:a16="http://schemas.microsoft.com/office/drawing/2014/main" val="10003"/>
                  </a:ext>
                </a:extLst>
              </a:tr>
              <a:tr h="66296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ts val="1200"/>
                        </a:lnSpc>
                        <a:spcBef>
                          <a:spcPts val="300"/>
                        </a:spcBef>
                        <a:spcAft>
                          <a:spcPts val="300"/>
                        </a:spcAft>
                        <a:buClrTx/>
                        <a:buSzTx/>
                        <a:buFontTx/>
                        <a:buNone/>
                        <a:tabLst/>
                      </a:pPr>
                      <a:r>
                        <a:rPr kumimoji="0" lang="el-GR" altLang="el-GR" sz="1800" b="1" i="0" u="none" strike="noStrike" cap="none" normalizeH="0" baseline="0">
                          <a:ln>
                            <a:noFill/>
                          </a:ln>
                          <a:solidFill>
                            <a:schemeClr val="tx1"/>
                          </a:solidFill>
                          <a:effectLst/>
                          <a:latin typeface="Calibri" panose="020F0502020204030204" pitchFamily="34" charset="0"/>
                          <a:cs typeface="Arial" panose="020B0604020202020204" pitchFamily="34" charset="0"/>
                        </a:rPr>
                        <a:t>Αποκατάσταση</a:t>
                      </a:r>
                      <a:endParaRPr kumimoji="0" lang="el-GR" altLang="el-GR" sz="18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just" defTabSz="914400" rtl="0" eaLnBrk="1" fontAlgn="base" latinLnBrk="0" hangingPunct="1">
                        <a:lnSpc>
                          <a:spcPts val="1500"/>
                        </a:lnSpc>
                        <a:spcBef>
                          <a:spcPts val="300"/>
                        </a:spcBef>
                        <a:spcAft>
                          <a:spcPts val="300"/>
                        </a:spcAft>
                        <a:buClrTx/>
                        <a:buSzTx/>
                        <a:buFontTx/>
                        <a:buNone/>
                        <a:tabLst/>
                      </a:pPr>
                      <a:r>
                        <a:rPr kumimoji="0" lang="el-GR" altLang="el-GR" sz="1600" b="0" i="0" u="none" strike="noStrike" cap="none" normalizeH="0" baseline="0" dirty="0">
                          <a:ln>
                            <a:noFill/>
                          </a:ln>
                          <a:solidFill>
                            <a:srgbClr val="000000"/>
                          </a:solidFill>
                          <a:effectLst/>
                          <a:latin typeface="Calibri" panose="020F0502020204030204" pitchFamily="34" charset="0"/>
                          <a:cs typeface="Arial" panose="020B0604020202020204" pitchFamily="34" charset="0"/>
                        </a:rPr>
                        <a:t>Επιστροφή στις κανονικές συνθήκες το ταχύτερο δυνατό και μετριασμός κοινωνικών και οικονομικών επιπτώσεων στον πληγέντα πληθυσμό.</a:t>
                      </a:r>
                      <a:endParaRPr kumimoji="0" lang="el-GR" altLang="el-GR"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DD9C3"/>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C22907-D9FC-A7B0-EED2-C897914DF9CB}"/>
              </a:ext>
            </a:extLst>
          </p:cNvPr>
          <p:cNvSpPr>
            <a:spLocks noGrp="1"/>
          </p:cNvSpPr>
          <p:nvPr>
            <p:ph idx="1"/>
          </p:nvPr>
        </p:nvSpPr>
        <p:spPr/>
        <p:txBody>
          <a:bodyPr/>
          <a:lstStyle/>
          <a:p>
            <a:pPr algn="l"/>
            <a:endParaRPr lang="en-US" sz="1800" b="0" i="0" u="none" strike="noStrike" baseline="0" dirty="0">
              <a:solidFill>
                <a:srgbClr val="000000"/>
              </a:solidFill>
              <a:latin typeface="Times New Roman" panose="02020603050405020304" pitchFamily="18" charset="0"/>
            </a:endParaRPr>
          </a:p>
          <a:p>
            <a:pPr marL="0" indent="0" algn="just">
              <a:buNone/>
            </a:pPr>
            <a:r>
              <a:rPr lang="el-GR" sz="1800" b="0" i="0" u="none" strike="noStrike" baseline="0" dirty="0">
                <a:solidFill>
                  <a:srgbClr val="000000"/>
                </a:solidFill>
                <a:latin typeface="Times New Roman" panose="02020603050405020304" pitchFamily="18" charset="0"/>
              </a:rPr>
              <a:t> </a:t>
            </a:r>
            <a:r>
              <a:rPr lang="el-GR" sz="2000" dirty="0"/>
              <a:t>Σύμφωνα με την τελική Έκθεση Προόδου του Υπουργείου Εσωτερικών σχετικά με την παρακολούθηση της εφαρμογής του Προγράμματος Μέτρων του 1</a:t>
            </a:r>
            <a:r>
              <a:rPr lang="el-GR" sz="2000" baseline="30000" dirty="0"/>
              <a:t>ου</a:t>
            </a:r>
            <a:r>
              <a:rPr lang="el-GR" sz="2000" dirty="0"/>
              <a:t> ΣΔΚΠ Λεκάνης Απορροής Ποταμού της Κύπρου (Περίοδος 2016-2021), από τα 38 προγραμματιζόμενα μέτρα 15 έχουν ολοκληρωθεί, 16 είναι σε εξέλιξη ενώ 7 μέτρα δεν έχουν ξεκινήσει ακόμα. </a:t>
            </a:r>
          </a:p>
          <a:p>
            <a:pPr marL="0" indent="0" algn="just">
              <a:buNone/>
            </a:pPr>
            <a:r>
              <a:rPr lang="el-GR" sz="2000" dirty="0"/>
              <a:t>Έχουν ολοκληρωθεί ή βρίσκονται σε εξέλιξη </a:t>
            </a:r>
            <a:r>
              <a:rPr lang="en-US" sz="2000" dirty="0"/>
              <a:t>: </a:t>
            </a:r>
          </a:p>
          <a:p>
            <a:pPr algn="just">
              <a:buFont typeface="Wingdings" panose="05000000000000000000" pitchFamily="2" charset="2"/>
              <a:buChar char="§"/>
            </a:pPr>
            <a:r>
              <a:rPr lang="el-GR" sz="2000" dirty="0"/>
              <a:t>όλα τα μέτρα πρόληψης και ετοιμότητας, </a:t>
            </a:r>
            <a:endParaRPr lang="en-US" sz="2000" dirty="0"/>
          </a:p>
          <a:p>
            <a:pPr algn="just">
              <a:buFont typeface="Wingdings" panose="05000000000000000000" pitchFamily="2" charset="2"/>
              <a:buChar char="§"/>
            </a:pPr>
            <a:r>
              <a:rPr lang="el-GR" sz="2000" dirty="0"/>
              <a:t>20 από τα 26 μέτρα προστασίας</a:t>
            </a:r>
            <a:r>
              <a:rPr lang="en-US" sz="2000" dirty="0"/>
              <a:t>,</a:t>
            </a:r>
            <a:r>
              <a:rPr lang="el-GR" sz="2000" dirty="0"/>
              <a:t> και </a:t>
            </a:r>
            <a:endParaRPr lang="en-US" sz="2000" dirty="0"/>
          </a:p>
          <a:p>
            <a:pPr algn="just">
              <a:buFont typeface="Wingdings" panose="05000000000000000000" pitchFamily="2" charset="2"/>
              <a:buChar char="§"/>
            </a:pPr>
            <a:r>
              <a:rPr lang="el-GR" sz="2000" dirty="0"/>
              <a:t>2 από τα 3 μέτρα αποκατάστασης. </a:t>
            </a:r>
            <a:endParaRPr lang="en-US" sz="2000" dirty="0"/>
          </a:p>
          <a:p>
            <a:pPr marL="0" indent="0" algn="just">
              <a:buNone/>
            </a:pPr>
            <a:r>
              <a:rPr lang="el-GR" sz="2000" dirty="0"/>
              <a:t>22 από τα 28 οριζόντια μέτρα έχουν ολοκληρωθεί ή βρίσκονται σε εξέλιξη και 9 απο τα 10 ειδικά μέτρα. </a:t>
            </a:r>
          </a:p>
          <a:p>
            <a:pPr marL="0" indent="0" algn="just">
              <a:buNone/>
            </a:pPr>
            <a:r>
              <a:rPr lang="el-GR" sz="1800" b="1" i="0" u="none" strike="noStrike" baseline="0" dirty="0">
                <a:solidFill>
                  <a:srgbClr val="000000"/>
                </a:solidFill>
                <a:latin typeface="Calibri" panose="020F0502020204030204" pitchFamily="34" charset="0"/>
                <a:cs typeface="Calibri" panose="020F0502020204030204" pitchFamily="34" charset="0"/>
              </a:rPr>
              <a:t>Συνολικά, το ποσοστό υλοποίησης των Μέτρων τα οποία είτε έχουν ολοκληρωθεί είτε βρίσκονται εν εξελίξει είναι 79%. </a:t>
            </a:r>
            <a:endParaRPr lang="en-US" sz="2000" b="1" dirty="0">
              <a:latin typeface="Calibri" panose="020F0502020204030204" pitchFamily="34" charset="0"/>
              <a:cs typeface="Calibri" panose="020F0502020204030204" pitchFamily="34" charset="0"/>
            </a:endParaRPr>
          </a:p>
        </p:txBody>
      </p:sp>
      <p:sp>
        <p:nvSpPr>
          <p:cNvPr id="3" name="Title 2">
            <a:extLst>
              <a:ext uri="{FF2B5EF4-FFF2-40B4-BE49-F238E27FC236}">
                <a16:creationId xmlns:a16="http://schemas.microsoft.com/office/drawing/2014/main" id="{3EE45919-9936-9399-7B84-A55EC68E58E4}"/>
              </a:ext>
            </a:extLst>
          </p:cNvPr>
          <p:cNvSpPr>
            <a:spLocks noGrp="1"/>
          </p:cNvSpPr>
          <p:nvPr>
            <p:ph type="title"/>
          </p:nvPr>
        </p:nvSpPr>
        <p:spPr/>
        <p:txBody>
          <a:bodyPr>
            <a:normAutofit/>
          </a:bodyPr>
          <a:lstStyle/>
          <a:p>
            <a:r>
              <a:rPr lang="el-GR" altLang="en-US" sz="2400" dirty="0"/>
              <a:t>Πρόοδος Εφαρμογής Προγράμματος Μέτρων 1</a:t>
            </a:r>
            <a:r>
              <a:rPr lang="el-GR" altLang="en-US" sz="2400" baseline="30000" dirty="0"/>
              <a:t>ου</a:t>
            </a:r>
            <a:r>
              <a:rPr lang="el-GR" altLang="en-US" sz="2400" dirty="0"/>
              <a:t> ΣΔΚΠ</a:t>
            </a:r>
            <a:endParaRPr lang="en-US" sz="2400" dirty="0"/>
          </a:p>
        </p:txBody>
      </p:sp>
      <p:sp>
        <p:nvSpPr>
          <p:cNvPr id="5" name="Slide Number Placeholder 4">
            <a:extLst>
              <a:ext uri="{FF2B5EF4-FFF2-40B4-BE49-F238E27FC236}">
                <a16:creationId xmlns:a16="http://schemas.microsoft.com/office/drawing/2014/main" id="{8BD89955-A195-98D1-5E17-C1B640DD0254}"/>
              </a:ext>
            </a:extLst>
          </p:cNvPr>
          <p:cNvSpPr>
            <a:spLocks noGrp="1"/>
          </p:cNvSpPr>
          <p:nvPr>
            <p:ph type="sldNum" sz="quarter" idx="11"/>
          </p:nvPr>
        </p:nvSpPr>
        <p:spPr/>
        <p:txBody>
          <a:bodyPr/>
          <a:lstStyle/>
          <a:p>
            <a:pPr>
              <a:defRPr/>
            </a:pPr>
            <a:r>
              <a:rPr lang="el-GR"/>
              <a:t>Σελίδα </a:t>
            </a:r>
            <a:fld id="{1DA2F6E5-CE48-4410-BB39-26E42CB9E417}" type="slidenum">
              <a:rPr smtClean="0"/>
              <a:pPr>
                <a:defRPr/>
              </a:pPr>
              <a:t>4</a:t>
            </a:fld>
            <a:endParaRPr/>
          </a:p>
        </p:txBody>
      </p:sp>
    </p:spTree>
    <p:extLst>
      <p:ext uri="{BB962C8B-B14F-4D97-AF65-F5344CB8AC3E}">
        <p14:creationId xmlns:p14="http://schemas.microsoft.com/office/powerpoint/2010/main" val="137157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DB2230-713C-C7B0-CA63-F6B1F7B9EA09}"/>
              </a:ext>
            </a:extLst>
          </p:cNvPr>
          <p:cNvSpPr>
            <a:spLocks noGrp="1"/>
          </p:cNvSpPr>
          <p:nvPr>
            <p:ph idx="1"/>
          </p:nvPr>
        </p:nvSpPr>
        <p:spPr/>
        <p:txBody>
          <a:bodyPr/>
          <a:lstStyle/>
          <a:p>
            <a:r>
              <a:rPr lang="el-GR" dirty="0"/>
              <a:t>Πρόοδος Υλοποίησης μέτρων ανά άξονα δράσης ΔΚΠ</a:t>
            </a:r>
          </a:p>
          <a:p>
            <a:pPr marL="0" indent="0">
              <a:buNone/>
            </a:pPr>
            <a:endParaRPr lang="en-US" dirty="0"/>
          </a:p>
        </p:txBody>
      </p:sp>
      <p:sp>
        <p:nvSpPr>
          <p:cNvPr id="3" name="Title 2">
            <a:extLst>
              <a:ext uri="{FF2B5EF4-FFF2-40B4-BE49-F238E27FC236}">
                <a16:creationId xmlns:a16="http://schemas.microsoft.com/office/drawing/2014/main" id="{9F33AC46-44A5-6E17-BD50-1FF94EDBE8F8}"/>
              </a:ext>
            </a:extLst>
          </p:cNvPr>
          <p:cNvSpPr>
            <a:spLocks noGrp="1"/>
          </p:cNvSpPr>
          <p:nvPr>
            <p:ph type="title"/>
          </p:nvPr>
        </p:nvSpPr>
        <p:spPr/>
        <p:txBody>
          <a:bodyPr>
            <a:normAutofit/>
          </a:bodyPr>
          <a:lstStyle/>
          <a:p>
            <a:r>
              <a:rPr lang="el-GR" altLang="en-US" sz="2400" dirty="0"/>
              <a:t>Πρόοδος Εφαρμογής Προγράμματος Μέτρων 1</a:t>
            </a:r>
            <a:r>
              <a:rPr lang="el-GR" altLang="en-US" sz="2400" baseline="30000" dirty="0"/>
              <a:t>ου</a:t>
            </a:r>
            <a:r>
              <a:rPr lang="el-GR" altLang="en-US" sz="2400" dirty="0"/>
              <a:t> ΣΔΚΠ</a:t>
            </a:r>
            <a:endParaRPr lang="en-US" sz="2400" dirty="0"/>
          </a:p>
        </p:txBody>
      </p:sp>
      <p:sp>
        <p:nvSpPr>
          <p:cNvPr id="5" name="Slide Number Placeholder 4">
            <a:extLst>
              <a:ext uri="{FF2B5EF4-FFF2-40B4-BE49-F238E27FC236}">
                <a16:creationId xmlns:a16="http://schemas.microsoft.com/office/drawing/2014/main" id="{D765FEAD-FD4A-3EBC-0FCD-9048478F6053}"/>
              </a:ext>
            </a:extLst>
          </p:cNvPr>
          <p:cNvSpPr>
            <a:spLocks noGrp="1"/>
          </p:cNvSpPr>
          <p:nvPr>
            <p:ph type="sldNum" sz="quarter" idx="11"/>
          </p:nvPr>
        </p:nvSpPr>
        <p:spPr/>
        <p:txBody>
          <a:bodyPr/>
          <a:lstStyle/>
          <a:p>
            <a:pPr>
              <a:defRPr/>
            </a:pPr>
            <a:r>
              <a:rPr lang="el-GR"/>
              <a:t>Σελίδα </a:t>
            </a:r>
            <a:fld id="{1DA2F6E5-CE48-4410-BB39-26E42CB9E417}" type="slidenum">
              <a:rPr smtClean="0"/>
              <a:pPr>
                <a:defRPr/>
              </a:pPr>
              <a:t>5</a:t>
            </a:fld>
            <a:endParaRPr/>
          </a:p>
        </p:txBody>
      </p:sp>
      <p:graphicFrame>
        <p:nvGraphicFramePr>
          <p:cNvPr id="8" name="Table 7">
            <a:extLst>
              <a:ext uri="{FF2B5EF4-FFF2-40B4-BE49-F238E27FC236}">
                <a16:creationId xmlns:a16="http://schemas.microsoft.com/office/drawing/2014/main" id="{3868D20F-2218-1A48-4DA4-E90BF68522F3}"/>
              </a:ext>
            </a:extLst>
          </p:cNvPr>
          <p:cNvGraphicFramePr>
            <a:graphicFrameLocks noGrp="1"/>
          </p:cNvGraphicFramePr>
          <p:nvPr>
            <p:extLst>
              <p:ext uri="{D42A27DB-BD31-4B8C-83A1-F6EECF244321}">
                <p14:modId xmlns:p14="http://schemas.microsoft.com/office/powerpoint/2010/main" val="3932357232"/>
              </p:ext>
            </p:extLst>
          </p:nvPr>
        </p:nvGraphicFramePr>
        <p:xfrm>
          <a:off x="1981200" y="1676400"/>
          <a:ext cx="4800600" cy="1524000"/>
        </p:xfrm>
        <a:graphic>
          <a:graphicData uri="http://schemas.openxmlformats.org/drawingml/2006/table">
            <a:tbl>
              <a:tblPr firstRow="1" firstCol="1" bandRow="1">
                <a:tableStyleId>{5C22544A-7EE6-4342-B048-85BDC9FD1C3A}</a:tableStyleId>
              </a:tblPr>
              <a:tblGrid>
                <a:gridCol w="1096683">
                  <a:extLst>
                    <a:ext uri="{9D8B030D-6E8A-4147-A177-3AD203B41FA5}">
                      <a16:colId xmlns:a16="http://schemas.microsoft.com/office/drawing/2014/main" val="389367530"/>
                    </a:ext>
                  </a:extLst>
                </a:gridCol>
                <a:gridCol w="1018349">
                  <a:extLst>
                    <a:ext uri="{9D8B030D-6E8A-4147-A177-3AD203B41FA5}">
                      <a16:colId xmlns:a16="http://schemas.microsoft.com/office/drawing/2014/main" val="1345227367"/>
                    </a:ext>
                  </a:extLst>
                </a:gridCol>
                <a:gridCol w="1096683">
                  <a:extLst>
                    <a:ext uri="{9D8B030D-6E8A-4147-A177-3AD203B41FA5}">
                      <a16:colId xmlns:a16="http://schemas.microsoft.com/office/drawing/2014/main" val="2533138628"/>
                    </a:ext>
                  </a:extLst>
                </a:gridCol>
                <a:gridCol w="861680">
                  <a:extLst>
                    <a:ext uri="{9D8B030D-6E8A-4147-A177-3AD203B41FA5}">
                      <a16:colId xmlns:a16="http://schemas.microsoft.com/office/drawing/2014/main" val="1454973213"/>
                    </a:ext>
                  </a:extLst>
                </a:gridCol>
                <a:gridCol w="727205">
                  <a:extLst>
                    <a:ext uri="{9D8B030D-6E8A-4147-A177-3AD203B41FA5}">
                      <a16:colId xmlns:a16="http://schemas.microsoft.com/office/drawing/2014/main" val="3306963658"/>
                    </a:ext>
                  </a:extLst>
                </a:gridCol>
              </a:tblGrid>
              <a:tr h="571500">
                <a:tc>
                  <a:txBody>
                    <a:bodyPr/>
                    <a:lstStyle/>
                    <a:p>
                      <a:pPr marL="0" marR="0" algn="l">
                        <a:lnSpc>
                          <a:spcPts val="1600"/>
                        </a:lnSpc>
                        <a:spcBef>
                          <a:spcPts val="0"/>
                        </a:spcBef>
                        <a:spcAft>
                          <a:spcPts val="0"/>
                        </a:spcAft>
                      </a:pPr>
                      <a:r>
                        <a:rPr lang="el-GR" sz="1100">
                          <a:effectLst/>
                        </a:rPr>
                        <a:t>Αξονας &amp; τύπος δράσης ΔΚΠ</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ts val="1600"/>
                        </a:lnSpc>
                        <a:spcBef>
                          <a:spcPts val="0"/>
                        </a:spcBef>
                        <a:spcAft>
                          <a:spcPts val="0"/>
                        </a:spcAft>
                      </a:pPr>
                      <a:r>
                        <a:rPr lang="el-GR" sz="1100">
                          <a:effectLst/>
                        </a:rPr>
                        <a:t>Προτεινόμενα</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ts val="1600"/>
                        </a:lnSpc>
                        <a:spcBef>
                          <a:spcPts val="0"/>
                        </a:spcBef>
                        <a:spcAft>
                          <a:spcPts val="0"/>
                        </a:spcAft>
                      </a:pPr>
                      <a:r>
                        <a:rPr lang="el-GR" sz="1100">
                          <a:effectLst/>
                        </a:rPr>
                        <a:t>Ολοκληρωμένα</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ts val="1600"/>
                        </a:lnSpc>
                        <a:spcBef>
                          <a:spcPts val="0"/>
                        </a:spcBef>
                        <a:spcAft>
                          <a:spcPts val="0"/>
                        </a:spcAft>
                      </a:pPr>
                      <a:r>
                        <a:rPr lang="el-GR" sz="1100">
                          <a:effectLst/>
                        </a:rPr>
                        <a:t>Σε εξέλιξη</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ts val="1600"/>
                        </a:lnSpc>
                        <a:spcBef>
                          <a:spcPts val="0"/>
                        </a:spcBef>
                        <a:spcAft>
                          <a:spcPts val="0"/>
                        </a:spcAft>
                      </a:pPr>
                      <a:r>
                        <a:rPr lang="el-GR" sz="1100">
                          <a:effectLst/>
                        </a:rPr>
                        <a:t>Δεν ξεκίνησαν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4541263"/>
                  </a:ext>
                </a:extLst>
              </a:tr>
              <a:tr h="190500">
                <a:tc>
                  <a:txBody>
                    <a:bodyPr/>
                    <a:lstStyle/>
                    <a:p>
                      <a:pPr marL="0" marR="0" algn="l">
                        <a:lnSpc>
                          <a:spcPts val="1600"/>
                        </a:lnSpc>
                        <a:spcBef>
                          <a:spcPts val="0"/>
                        </a:spcBef>
                        <a:spcAft>
                          <a:spcPts val="0"/>
                        </a:spcAft>
                      </a:pPr>
                      <a:r>
                        <a:rPr lang="el-GR" sz="1100">
                          <a:effectLst/>
                        </a:rPr>
                        <a:t>Πρόληψη</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460478685"/>
                  </a:ext>
                </a:extLst>
              </a:tr>
              <a:tr h="190500">
                <a:tc>
                  <a:txBody>
                    <a:bodyPr/>
                    <a:lstStyle/>
                    <a:p>
                      <a:pPr marL="0" marR="0" algn="l">
                        <a:lnSpc>
                          <a:spcPts val="1600"/>
                        </a:lnSpc>
                        <a:spcBef>
                          <a:spcPts val="0"/>
                        </a:spcBef>
                        <a:spcAft>
                          <a:spcPts val="0"/>
                        </a:spcAft>
                      </a:pPr>
                      <a:r>
                        <a:rPr lang="el-GR" sz="1100">
                          <a:effectLst/>
                        </a:rPr>
                        <a:t>Προστασία</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26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9</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11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89598703"/>
                  </a:ext>
                </a:extLst>
              </a:tr>
              <a:tr h="190500">
                <a:tc>
                  <a:txBody>
                    <a:bodyPr/>
                    <a:lstStyle/>
                    <a:p>
                      <a:pPr marL="0" marR="0" algn="l">
                        <a:lnSpc>
                          <a:spcPts val="1600"/>
                        </a:lnSpc>
                        <a:spcBef>
                          <a:spcPts val="0"/>
                        </a:spcBef>
                        <a:spcAft>
                          <a:spcPts val="0"/>
                        </a:spcAft>
                      </a:pPr>
                      <a:r>
                        <a:rPr lang="el-GR" sz="1100">
                          <a:effectLst/>
                        </a:rPr>
                        <a:t>Ετοιμότητα</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2</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144684603"/>
                  </a:ext>
                </a:extLst>
              </a:tr>
              <a:tr h="190500">
                <a:tc>
                  <a:txBody>
                    <a:bodyPr/>
                    <a:lstStyle/>
                    <a:p>
                      <a:pPr marL="0" marR="0" algn="l">
                        <a:lnSpc>
                          <a:spcPts val="1600"/>
                        </a:lnSpc>
                        <a:spcBef>
                          <a:spcPts val="0"/>
                        </a:spcBef>
                        <a:spcAft>
                          <a:spcPts val="0"/>
                        </a:spcAft>
                      </a:pPr>
                      <a:r>
                        <a:rPr lang="el-GR" sz="1100">
                          <a:effectLst/>
                        </a:rPr>
                        <a:t>Αποκατάσταση</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3</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165970906"/>
                  </a:ext>
                </a:extLst>
              </a:tr>
              <a:tr h="190500">
                <a:tc>
                  <a:txBody>
                    <a:bodyPr/>
                    <a:lstStyle/>
                    <a:p>
                      <a:pPr marL="0" marR="0" algn="l">
                        <a:lnSpc>
                          <a:spcPts val="1600"/>
                        </a:lnSpc>
                        <a:spcBef>
                          <a:spcPts val="0"/>
                        </a:spcBef>
                        <a:spcAft>
                          <a:spcPts val="0"/>
                        </a:spcAft>
                      </a:pPr>
                      <a:r>
                        <a:rPr lang="el-GR" sz="1100">
                          <a:effectLst/>
                        </a:rPr>
                        <a:t>ΣΥΝΟΛΟ</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38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16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dirty="0">
                          <a:effectLst/>
                        </a:rPr>
                        <a:t>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855642183"/>
                  </a:ext>
                </a:extLst>
              </a:tr>
            </a:tbl>
          </a:graphicData>
        </a:graphic>
      </p:graphicFrame>
      <p:pic>
        <p:nvPicPr>
          <p:cNvPr id="9" name="Picture 8">
            <a:extLst>
              <a:ext uri="{FF2B5EF4-FFF2-40B4-BE49-F238E27FC236}">
                <a16:creationId xmlns:a16="http://schemas.microsoft.com/office/drawing/2014/main" id="{4C908833-A4E3-9AC5-4D33-299A3907D706}"/>
              </a:ext>
            </a:extLst>
          </p:cNvPr>
          <p:cNvPicPr>
            <a:picLocks noChangeAspect="1"/>
          </p:cNvPicPr>
          <p:nvPr/>
        </p:nvPicPr>
        <p:blipFill>
          <a:blip r:embed="rId2"/>
          <a:stretch>
            <a:fillRect/>
          </a:stretch>
        </p:blipFill>
        <p:spPr>
          <a:xfrm>
            <a:off x="1447800" y="3507613"/>
            <a:ext cx="5560034" cy="3133616"/>
          </a:xfrm>
          <a:prstGeom prst="rect">
            <a:avLst/>
          </a:prstGeom>
        </p:spPr>
      </p:pic>
    </p:spTree>
    <p:extLst>
      <p:ext uri="{BB962C8B-B14F-4D97-AF65-F5344CB8AC3E}">
        <p14:creationId xmlns:p14="http://schemas.microsoft.com/office/powerpoint/2010/main" val="2804017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1CF96B-A5A3-7D7F-B870-F56BFF3957A6}"/>
              </a:ext>
            </a:extLst>
          </p:cNvPr>
          <p:cNvSpPr>
            <a:spLocks noGrp="1"/>
          </p:cNvSpPr>
          <p:nvPr>
            <p:ph idx="1"/>
          </p:nvPr>
        </p:nvSpPr>
        <p:spPr/>
        <p:txBody>
          <a:bodyPr/>
          <a:lstStyle/>
          <a:p>
            <a:r>
              <a:rPr lang="el-GR" dirty="0"/>
              <a:t>Πρόοδος υλοποίησης μέτρων ανά κατηγορία μέτρου</a:t>
            </a:r>
          </a:p>
          <a:p>
            <a:pPr marL="0" indent="0">
              <a:buNone/>
            </a:pPr>
            <a:endParaRPr lang="el-GR" dirty="0"/>
          </a:p>
          <a:p>
            <a:pPr marL="0" indent="0">
              <a:buNone/>
            </a:pPr>
            <a:endParaRPr lang="en-US" dirty="0"/>
          </a:p>
        </p:txBody>
      </p:sp>
      <p:sp>
        <p:nvSpPr>
          <p:cNvPr id="3" name="Title 2">
            <a:extLst>
              <a:ext uri="{FF2B5EF4-FFF2-40B4-BE49-F238E27FC236}">
                <a16:creationId xmlns:a16="http://schemas.microsoft.com/office/drawing/2014/main" id="{51ADA3DA-1405-223F-217E-5FBBF8827603}"/>
              </a:ext>
            </a:extLst>
          </p:cNvPr>
          <p:cNvSpPr>
            <a:spLocks noGrp="1"/>
          </p:cNvSpPr>
          <p:nvPr>
            <p:ph type="title"/>
          </p:nvPr>
        </p:nvSpPr>
        <p:spPr/>
        <p:txBody>
          <a:bodyPr>
            <a:normAutofit/>
          </a:bodyPr>
          <a:lstStyle/>
          <a:p>
            <a:r>
              <a:rPr lang="el-GR" sz="2400" dirty="0"/>
              <a:t>Πρόοδος Εφαρμογής Προγράμματος Μέτρων 1</a:t>
            </a:r>
            <a:r>
              <a:rPr lang="el-GR" sz="2400" baseline="30000" dirty="0"/>
              <a:t>ου</a:t>
            </a:r>
            <a:r>
              <a:rPr lang="el-GR" sz="2400" dirty="0"/>
              <a:t> ΣΔΚΠ</a:t>
            </a:r>
            <a:endParaRPr lang="en-US" sz="2400" dirty="0"/>
          </a:p>
        </p:txBody>
      </p:sp>
      <p:sp>
        <p:nvSpPr>
          <p:cNvPr id="5" name="Slide Number Placeholder 4">
            <a:extLst>
              <a:ext uri="{FF2B5EF4-FFF2-40B4-BE49-F238E27FC236}">
                <a16:creationId xmlns:a16="http://schemas.microsoft.com/office/drawing/2014/main" id="{652C572A-7ADA-6106-A894-F48B4F349994}"/>
              </a:ext>
            </a:extLst>
          </p:cNvPr>
          <p:cNvSpPr>
            <a:spLocks noGrp="1"/>
          </p:cNvSpPr>
          <p:nvPr>
            <p:ph type="sldNum" sz="quarter" idx="11"/>
          </p:nvPr>
        </p:nvSpPr>
        <p:spPr/>
        <p:txBody>
          <a:bodyPr/>
          <a:lstStyle/>
          <a:p>
            <a:pPr>
              <a:defRPr/>
            </a:pPr>
            <a:r>
              <a:rPr lang="el-GR"/>
              <a:t>Σελίδα </a:t>
            </a:r>
            <a:fld id="{1DA2F6E5-CE48-4410-BB39-26E42CB9E417}" type="slidenum">
              <a:rPr smtClean="0"/>
              <a:pPr>
                <a:defRPr/>
              </a:pPr>
              <a:t>6</a:t>
            </a:fld>
            <a:endParaRPr/>
          </a:p>
        </p:txBody>
      </p:sp>
      <p:graphicFrame>
        <p:nvGraphicFramePr>
          <p:cNvPr id="6" name="Table 5">
            <a:extLst>
              <a:ext uri="{FF2B5EF4-FFF2-40B4-BE49-F238E27FC236}">
                <a16:creationId xmlns:a16="http://schemas.microsoft.com/office/drawing/2014/main" id="{2F5D27CF-258F-7316-8594-840F53D4D362}"/>
              </a:ext>
            </a:extLst>
          </p:cNvPr>
          <p:cNvGraphicFramePr>
            <a:graphicFrameLocks noGrp="1"/>
          </p:cNvGraphicFramePr>
          <p:nvPr>
            <p:extLst>
              <p:ext uri="{D42A27DB-BD31-4B8C-83A1-F6EECF244321}">
                <p14:modId xmlns:p14="http://schemas.microsoft.com/office/powerpoint/2010/main" val="201491482"/>
              </p:ext>
            </p:extLst>
          </p:nvPr>
        </p:nvGraphicFramePr>
        <p:xfrm>
          <a:off x="1905000" y="1676400"/>
          <a:ext cx="4876800" cy="1371601"/>
        </p:xfrm>
        <a:graphic>
          <a:graphicData uri="http://schemas.openxmlformats.org/drawingml/2006/table">
            <a:tbl>
              <a:tblPr firstRow="1" firstCol="1" bandRow="1">
                <a:tableStyleId>{5C22544A-7EE6-4342-B048-85BDC9FD1C3A}</a:tableStyleId>
              </a:tblPr>
              <a:tblGrid>
                <a:gridCol w="1026554">
                  <a:extLst>
                    <a:ext uri="{9D8B030D-6E8A-4147-A177-3AD203B41FA5}">
                      <a16:colId xmlns:a16="http://schemas.microsoft.com/office/drawing/2014/main" val="2294702699"/>
                    </a:ext>
                  </a:extLst>
                </a:gridCol>
                <a:gridCol w="1066550">
                  <a:extLst>
                    <a:ext uri="{9D8B030D-6E8A-4147-A177-3AD203B41FA5}">
                      <a16:colId xmlns:a16="http://schemas.microsoft.com/office/drawing/2014/main" val="2013442224"/>
                    </a:ext>
                  </a:extLst>
                </a:gridCol>
                <a:gridCol w="1103879">
                  <a:extLst>
                    <a:ext uri="{9D8B030D-6E8A-4147-A177-3AD203B41FA5}">
                      <a16:colId xmlns:a16="http://schemas.microsoft.com/office/drawing/2014/main" val="3417668904"/>
                    </a:ext>
                  </a:extLst>
                </a:gridCol>
                <a:gridCol w="819244">
                  <a:extLst>
                    <a:ext uri="{9D8B030D-6E8A-4147-A177-3AD203B41FA5}">
                      <a16:colId xmlns:a16="http://schemas.microsoft.com/office/drawing/2014/main" val="3247246895"/>
                    </a:ext>
                  </a:extLst>
                </a:gridCol>
                <a:gridCol w="860573">
                  <a:extLst>
                    <a:ext uri="{9D8B030D-6E8A-4147-A177-3AD203B41FA5}">
                      <a16:colId xmlns:a16="http://schemas.microsoft.com/office/drawing/2014/main" val="3007579303"/>
                    </a:ext>
                  </a:extLst>
                </a:gridCol>
              </a:tblGrid>
              <a:tr h="700015">
                <a:tc>
                  <a:txBody>
                    <a:bodyPr/>
                    <a:lstStyle/>
                    <a:p>
                      <a:pPr marL="0" marR="0" algn="l">
                        <a:lnSpc>
                          <a:spcPts val="1600"/>
                        </a:lnSpc>
                        <a:spcBef>
                          <a:spcPts val="0"/>
                        </a:spcBef>
                        <a:spcAft>
                          <a:spcPts val="0"/>
                        </a:spcAft>
                      </a:pPr>
                      <a:r>
                        <a:rPr lang="el-GR" sz="1100">
                          <a:effectLst/>
                        </a:rPr>
                        <a:t>Αξονας &amp; τύπος δράσης ΔΚΠ</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ts val="1600"/>
                        </a:lnSpc>
                        <a:spcBef>
                          <a:spcPts val="0"/>
                        </a:spcBef>
                        <a:spcAft>
                          <a:spcPts val="0"/>
                        </a:spcAft>
                      </a:pPr>
                      <a:r>
                        <a:rPr lang="el-GR" sz="1100">
                          <a:effectLst/>
                        </a:rPr>
                        <a:t>Προτεινόμενα</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ts val="1600"/>
                        </a:lnSpc>
                        <a:spcBef>
                          <a:spcPts val="0"/>
                        </a:spcBef>
                        <a:spcAft>
                          <a:spcPts val="0"/>
                        </a:spcAft>
                      </a:pPr>
                      <a:r>
                        <a:rPr lang="el-GR" sz="1100">
                          <a:effectLst/>
                        </a:rPr>
                        <a:t>Ολοκληρωμένα</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ts val="1600"/>
                        </a:lnSpc>
                        <a:spcBef>
                          <a:spcPts val="0"/>
                        </a:spcBef>
                        <a:spcAft>
                          <a:spcPts val="0"/>
                        </a:spcAft>
                      </a:pPr>
                      <a:r>
                        <a:rPr lang="el-GR" sz="1100">
                          <a:effectLst/>
                        </a:rPr>
                        <a:t>Σε εξέλιξη</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l">
                        <a:lnSpc>
                          <a:spcPts val="1600"/>
                        </a:lnSpc>
                        <a:spcBef>
                          <a:spcPts val="0"/>
                        </a:spcBef>
                        <a:spcAft>
                          <a:spcPts val="0"/>
                        </a:spcAft>
                      </a:pPr>
                      <a:r>
                        <a:rPr lang="el-GR" sz="1100">
                          <a:effectLst/>
                        </a:rPr>
                        <a:t>Δεν ξεκίνησαν </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6699528"/>
                  </a:ext>
                </a:extLst>
              </a:tr>
              <a:tr h="223862">
                <a:tc>
                  <a:txBody>
                    <a:bodyPr/>
                    <a:lstStyle/>
                    <a:p>
                      <a:pPr marL="0" marR="0" algn="l">
                        <a:lnSpc>
                          <a:spcPts val="1600"/>
                        </a:lnSpc>
                        <a:spcBef>
                          <a:spcPts val="0"/>
                        </a:spcBef>
                        <a:spcAft>
                          <a:spcPts val="0"/>
                        </a:spcAft>
                      </a:pPr>
                      <a:r>
                        <a:rPr lang="el-GR" sz="1100">
                          <a:effectLst/>
                        </a:rPr>
                        <a:t>Οριζόντιο</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28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97397571"/>
                  </a:ext>
                </a:extLst>
              </a:tr>
              <a:tr h="223862">
                <a:tc>
                  <a:txBody>
                    <a:bodyPr/>
                    <a:lstStyle/>
                    <a:p>
                      <a:pPr marL="0" marR="0" algn="l">
                        <a:lnSpc>
                          <a:spcPts val="1600"/>
                        </a:lnSpc>
                        <a:spcBef>
                          <a:spcPts val="0"/>
                        </a:spcBef>
                        <a:spcAft>
                          <a:spcPts val="0"/>
                        </a:spcAft>
                      </a:pPr>
                      <a:r>
                        <a:rPr lang="el-GR" sz="1100">
                          <a:effectLst/>
                        </a:rPr>
                        <a:t>Ειδικό μέτρο</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10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1</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923539577"/>
                  </a:ext>
                </a:extLst>
              </a:tr>
              <a:tr h="223862">
                <a:tc>
                  <a:txBody>
                    <a:bodyPr/>
                    <a:lstStyle/>
                    <a:p>
                      <a:pPr marL="0" marR="0" algn="l">
                        <a:lnSpc>
                          <a:spcPts val="1600"/>
                        </a:lnSpc>
                        <a:spcBef>
                          <a:spcPts val="0"/>
                        </a:spcBef>
                        <a:spcAft>
                          <a:spcPts val="0"/>
                        </a:spcAft>
                      </a:pPr>
                      <a:r>
                        <a:rPr lang="el-GR" sz="1100">
                          <a:effectLst/>
                        </a:rPr>
                        <a:t>ΣΥΝΟΛΟ</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38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15</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a:effectLst/>
                        </a:rPr>
                        <a:t>16</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r">
                        <a:lnSpc>
                          <a:spcPts val="1600"/>
                        </a:lnSpc>
                        <a:spcBef>
                          <a:spcPts val="0"/>
                        </a:spcBef>
                        <a:spcAft>
                          <a:spcPts val="0"/>
                        </a:spcAft>
                      </a:pPr>
                      <a:r>
                        <a:rPr lang="el-GR" sz="1100" dirty="0">
                          <a:effectLst/>
                        </a:rPr>
                        <a:t>7</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583006266"/>
                  </a:ext>
                </a:extLst>
              </a:tr>
            </a:tbl>
          </a:graphicData>
        </a:graphic>
      </p:graphicFrame>
      <p:pic>
        <p:nvPicPr>
          <p:cNvPr id="7" name="Picture 6">
            <a:extLst>
              <a:ext uri="{FF2B5EF4-FFF2-40B4-BE49-F238E27FC236}">
                <a16:creationId xmlns:a16="http://schemas.microsoft.com/office/drawing/2014/main" id="{9FC56652-F607-E904-D28B-E6AF707974C4}"/>
              </a:ext>
            </a:extLst>
          </p:cNvPr>
          <p:cNvPicPr>
            <a:picLocks noChangeAspect="1"/>
          </p:cNvPicPr>
          <p:nvPr/>
        </p:nvPicPr>
        <p:blipFill>
          <a:blip r:embed="rId2"/>
          <a:stretch>
            <a:fillRect/>
          </a:stretch>
        </p:blipFill>
        <p:spPr>
          <a:xfrm>
            <a:off x="1697506" y="3317882"/>
            <a:ext cx="5291787" cy="2901948"/>
          </a:xfrm>
          <a:prstGeom prst="rect">
            <a:avLst/>
          </a:prstGeom>
        </p:spPr>
      </p:pic>
    </p:spTree>
    <p:extLst>
      <p:ext uri="{BB962C8B-B14F-4D97-AF65-F5344CB8AC3E}">
        <p14:creationId xmlns:p14="http://schemas.microsoft.com/office/powerpoint/2010/main" val="2638111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9FC5B6-C8D3-27F5-22C2-E1BB41540F22}"/>
              </a:ext>
            </a:extLst>
          </p:cNvPr>
          <p:cNvSpPr>
            <a:spLocks noGrp="1"/>
          </p:cNvSpPr>
          <p:nvPr>
            <p:ph idx="1"/>
          </p:nvPr>
        </p:nvSpPr>
        <p:spPr>
          <a:xfrm>
            <a:off x="817754" y="936869"/>
            <a:ext cx="7792846" cy="5784605"/>
          </a:xfrm>
        </p:spPr>
        <p:txBody>
          <a:bodyPr/>
          <a:lstStyle/>
          <a:p>
            <a:pPr marL="0" indent="0" algn="just">
              <a:buNone/>
            </a:pPr>
            <a:r>
              <a:rPr lang="el-GR" sz="2000" dirty="0"/>
              <a:t>Από τα 16 </a:t>
            </a:r>
            <a:r>
              <a:rPr lang="el-GR" sz="2000" b="1" dirty="0"/>
              <a:t>μέτρα που βρίσκονται σε εξέλιξη </a:t>
            </a:r>
            <a:r>
              <a:rPr lang="en-US" sz="2000" dirty="0"/>
              <a:t>: </a:t>
            </a:r>
          </a:p>
          <a:p>
            <a:pPr algn="just">
              <a:buFont typeface="Wingdings" panose="05000000000000000000" pitchFamily="2" charset="2"/>
              <a:buChar char="§"/>
            </a:pPr>
            <a:r>
              <a:rPr lang="el-GR" sz="2000" dirty="0"/>
              <a:t>τα 15 θεωρείται σκόπιμο να συνεχίσουν να εφαρμόζονται και εντάσσονται στο Πρόγραμμα Μέτρων του αναθεωρήμενου ΣΔΚΠ (περίοδος 2022-2027), είτε αυτούσια είτε προσαρμοσμένα ώστε να συμπεριλάβουν και τα αποτελέσματα των ΧΕΠ και των ΧΚΠ του παρόντος κύκλου. </a:t>
            </a:r>
            <a:endParaRPr lang="en-US" sz="2000" dirty="0"/>
          </a:p>
          <a:p>
            <a:pPr algn="just">
              <a:buFont typeface="Wingdings" panose="05000000000000000000" pitchFamily="2" charset="2"/>
              <a:buChar char="§"/>
            </a:pPr>
            <a:r>
              <a:rPr lang="el-GR" sz="2000" dirty="0"/>
              <a:t>Δεν εντάσσεται το μέτρο PRΟ-CY_18 «Θεσμοθέτηση διαδικασίας για την κατάρτιση Στρατηγικών Σχεδίων διαχείρισης ομβρίων υδάτων (Master Plan) κατά τη διαδικασία πολεοδομικού σχεδιασμού νέων περιοχών που εντάσσονται σε ζώνες ανάπτυξης». Σήμερα υλοποιούνται Στρατηγικά Σχέδια Διαχερίσης Ομβρίων Υδάτων (Master Plans) για τις νέες οικιστικές περιοχές από τους Δήμους και τα Επαρχιακά Συμβούλια. Αξιολογήθηκε ότι η διαδικασία αυτή ικανοποιεί τους στόχους του μέτρου PRΟ-CY_18. </a:t>
            </a:r>
          </a:p>
          <a:p>
            <a:pPr marL="0" indent="0" algn="just">
              <a:buNone/>
            </a:pPr>
            <a:endParaRPr lang="en-US" dirty="0"/>
          </a:p>
        </p:txBody>
      </p:sp>
      <p:sp>
        <p:nvSpPr>
          <p:cNvPr id="3" name="Title 2">
            <a:extLst>
              <a:ext uri="{FF2B5EF4-FFF2-40B4-BE49-F238E27FC236}">
                <a16:creationId xmlns:a16="http://schemas.microsoft.com/office/drawing/2014/main" id="{2C5485F8-BD60-3472-957E-DD17864AE9D0}"/>
              </a:ext>
            </a:extLst>
          </p:cNvPr>
          <p:cNvSpPr>
            <a:spLocks noGrp="1"/>
          </p:cNvSpPr>
          <p:nvPr>
            <p:ph type="title"/>
          </p:nvPr>
        </p:nvSpPr>
        <p:spPr/>
        <p:txBody>
          <a:bodyPr>
            <a:normAutofit/>
          </a:bodyPr>
          <a:lstStyle/>
          <a:p>
            <a:r>
              <a:rPr lang="el-GR" sz="2400" dirty="0"/>
              <a:t>Πρόοδος Εφαρμογής Προγράμματος Μέτρων 1</a:t>
            </a:r>
            <a:r>
              <a:rPr lang="el-GR" sz="2400" baseline="30000" dirty="0"/>
              <a:t>ου</a:t>
            </a:r>
            <a:r>
              <a:rPr lang="el-GR" sz="2400" dirty="0"/>
              <a:t> ΣΔΚΠ</a:t>
            </a:r>
            <a:endParaRPr lang="en-US" sz="2400" dirty="0"/>
          </a:p>
        </p:txBody>
      </p:sp>
      <p:sp>
        <p:nvSpPr>
          <p:cNvPr id="5" name="Slide Number Placeholder 4">
            <a:extLst>
              <a:ext uri="{FF2B5EF4-FFF2-40B4-BE49-F238E27FC236}">
                <a16:creationId xmlns:a16="http://schemas.microsoft.com/office/drawing/2014/main" id="{47BBE72B-845B-AE1C-D6B7-006A35F1FFB2}"/>
              </a:ext>
            </a:extLst>
          </p:cNvPr>
          <p:cNvSpPr>
            <a:spLocks noGrp="1"/>
          </p:cNvSpPr>
          <p:nvPr>
            <p:ph type="sldNum" sz="quarter" idx="11"/>
          </p:nvPr>
        </p:nvSpPr>
        <p:spPr/>
        <p:txBody>
          <a:bodyPr/>
          <a:lstStyle/>
          <a:p>
            <a:pPr>
              <a:defRPr/>
            </a:pPr>
            <a:r>
              <a:rPr lang="el-GR"/>
              <a:t>Σελίδα </a:t>
            </a:r>
            <a:fld id="{1DA2F6E5-CE48-4410-BB39-26E42CB9E417}" type="slidenum">
              <a:rPr smtClean="0"/>
              <a:pPr>
                <a:defRPr/>
              </a:pPr>
              <a:t>7</a:t>
            </a:fld>
            <a:endParaRPr/>
          </a:p>
        </p:txBody>
      </p:sp>
    </p:spTree>
    <p:extLst>
      <p:ext uri="{BB962C8B-B14F-4D97-AF65-F5344CB8AC3E}">
        <p14:creationId xmlns:p14="http://schemas.microsoft.com/office/powerpoint/2010/main" val="576709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9FC5B6-C8D3-27F5-22C2-E1BB41540F22}"/>
              </a:ext>
            </a:extLst>
          </p:cNvPr>
          <p:cNvSpPr>
            <a:spLocks noGrp="1"/>
          </p:cNvSpPr>
          <p:nvPr>
            <p:ph idx="1"/>
          </p:nvPr>
        </p:nvSpPr>
        <p:spPr>
          <a:xfrm>
            <a:off x="817754" y="936869"/>
            <a:ext cx="7945246" cy="5784605"/>
          </a:xfrm>
        </p:spPr>
        <p:txBody>
          <a:bodyPr/>
          <a:lstStyle/>
          <a:p>
            <a:pPr marL="0" indent="0" algn="just">
              <a:buNone/>
            </a:pPr>
            <a:r>
              <a:rPr lang="el-GR" sz="1800" dirty="0"/>
              <a:t> </a:t>
            </a:r>
          </a:p>
          <a:p>
            <a:pPr marL="0" indent="0" algn="just">
              <a:buNone/>
            </a:pPr>
            <a:r>
              <a:rPr lang="el-GR" sz="2000" dirty="0"/>
              <a:t>Από τα 7 </a:t>
            </a:r>
            <a:r>
              <a:rPr lang="el-GR" sz="2000" b="1" dirty="0"/>
              <a:t>μέτρα που δεν έχουν ξεκινήσει</a:t>
            </a:r>
            <a:r>
              <a:rPr lang="en-US" sz="2000" dirty="0"/>
              <a:t>: </a:t>
            </a:r>
          </a:p>
          <a:p>
            <a:pPr algn="just">
              <a:buFont typeface="Wingdings" panose="05000000000000000000" pitchFamily="2" charset="2"/>
              <a:buChar char="§"/>
            </a:pPr>
            <a:r>
              <a:rPr lang="el-GR" sz="2000" dirty="0"/>
              <a:t>τα 6 είναι μέτρα οικονομικού χαρακτήρα που σχετίζονται με ενισχύσεις και προώθηση οικονομικών εργαλείων προστασίας και αποκατάστασης με την κινητοποίηση/ενεργοποίηση και της ιδιωτικής πρωτοβουλίας. Αξιολογήθηκε ότι οι παρούσες κοινωνικο-οικονομικές συνθήκες στην Κύπρο δεν επιτρέπουν την ένταξή στους υπάρχοντες μηχανισμούς. Τα μέτρα αυτά προτείνεται να επανεξεταστούν για τυχόν ένταξη-εξειδίκευση στην επόμενη αναθεώρηση του ΣΔΚΠ.</a:t>
            </a:r>
          </a:p>
          <a:p>
            <a:pPr algn="just">
              <a:buFont typeface="Wingdings" panose="05000000000000000000" pitchFamily="2" charset="2"/>
              <a:buChar char="§"/>
            </a:pPr>
            <a:r>
              <a:rPr lang="el-GR" sz="2000" dirty="0"/>
              <a:t>Το 7</a:t>
            </a:r>
            <a:r>
              <a:rPr lang="el-GR" sz="2000" baseline="30000" dirty="0"/>
              <a:t>ο</a:t>
            </a:r>
            <a:r>
              <a:rPr lang="el-GR" sz="2000" dirty="0"/>
              <a:t> μέτρο είναι Έργο Αντιπλημμυρικής Προστασίας (μέτρο PRO-C10_01 «Αναβάθμιση οδικών διαβάσεων π. Αραδίππου (κλάδος C01)»), το οποίο </a:t>
            </a: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αξιολογήθηκε ότι υπερκαλύπτεται από το ειδικό μέτρο PRO-C10_02 «Κατασκευή αντιπλημμυρικών φραγμάτων Αραδίππου». Ετσι, το μέτρο αυτό δεν συμπεριλήφθηκε στο νέο Πρόγραμμα Μέτρων.</a:t>
            </a:r>
            <a:endParaRPr lang="el-GR" sz="2000" dirty="0"/>
          </a:p>
          <a:p>
            <a:pPr algn="just"/>
            <a:endParaRPr lang="en-US" dirty="0"/>
          </a:p>
        </p:txBody>
      </p:sp>
      <p:sp>
        <p:nvSpPr>
          <p:cNvPr id="3" name="Title 2">
            <a:extLst>
              <a:ext uri="{FF2B5EF4-FFF2-40B4-BE49-F238E27FC236}">
                <a16:creationId xmlns:a16="http://schemas.microsoft.com/office/drawing/2014/main" id="{2C5485F8-BD60-3472-957E-DD17864AE9D0}"/>
              </a:ext>
            </a:extLst>
          </p:cNvPr>
          <p:cNvSpPr>
            <a:spLocks noGrp="1"/>
          </p:cNvSpPr>
          <p:nvPr>
            <p:ph type="title"/>
          </p:nvPr>
        </p:nvSpPr>
        <p:spPr/>
        <p:txBody>
          <a:bodyPr>
            <a:normAutofit/>
          </a:bodyPr>
          <a:lstStyle/>
          <a:p>
            <a:r>
              <a:rPr lang="el-GR" sz="2400" dirty="0"/>
              <a:t>Πρόοδος Εφαρμογής Προγράμματος Μέτρων 1</a:t>
            </a:r>
            <a:r>
              <a:rPr lang="el-GR" sz="2400" baseline="30000" dirty="0"/>
              <a:t>ου</a:t>
            </a:r>
            <a:r>
              <a:rPr lang="el-GR" sz="2400" dirty="0"/>
              <a:t> ΣΔΚΠ</a:t>
            </a:r>
            <a:endParaRPr lang="en-US" sz="2400" dirty="0"/>
          </a:p>
        </p:txBody>
      </p:sp>
      <p:sp>
        <p:nvSpPr>
          <p:cNvPr id="5" name="Slide Number Placeholder 4">
            <a:extLst>
              <a:ext uri="{FF2B5EF4-FFF2-40B4-BE49-F238E27FC236}">
                <a16:creationId xmlns:a16="http://schemas.microsoft.com/office/drawing/2014/main" id="{47BBE72B-845B-AE1C-D6B7-006A35F1FFB2}"/>
              </a:ext>
            </a:extLst>
          </p:cNvPr>
          <p:cNvSpPr>
            <a:spLocks noGrp="1"/>
          </p:cNvSpPr>
          <p:nvPr>
            <p:ph type="sldNum" sz="quarter" idx="11"/>
          </p:nvPr>
        </p:nvSpPr>
        <p:spPr/>
        <p:txBody>
          <a:bodyPr/>
          <a:lstStyle/>
          <a:p>
            <a:pPr>
              <a:defRPr/>
            </a:pPr>
            <a:r>
              <a:rPr lang="el-GR"/>
              <a:t>Σελίδα </a:t>
            </a:r>
            <a:fld id="{1DA2F6E5-CE48-4410-BB39-26E42CB9E417}" type="slidenum">
              <a:rPr smtClean="0"/>
              <a:pPr>
                <a:defRPr/>
              </a:pPr>
              <a:t>8</a:t>
            </a:fld>
            <a:endParaRPr/>
          </a:p>
        </p:txBody>
      </p:sp>
    </p:spTree>
    <p:extLst>
      <p:ext uri="{BB962C8B-B14F-4D97-AF65-F5344CB8AC3E}">
        <p14:creationId xmlns:p14="http://schemas.microsoft.com/office/powerpoint/2010/main" val="2588768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9FC5B6-C8D3-27F5-22C2-E1BB41540F22}"/>
              </a:ext>
            </a:extLst>
          </p:cNvPr>
          <p:cNvSpPr>
            <a:spLocks noGrp="1"/>
          </p:cNvSpPr>
          <p:nvPr>
            <p:ph idx="1"/>
          </p:nvPr>
        </p:nvSpPr>
        <p:spPr>
          <a:xfrm>
            <a:off x="817754" y="936869"/>
            <a:ext cx="8229600" cy="5784605"/>
          </a:xfrm>
        </p:spPr>
        <p:txBody>
          <a:bodyPr/>
          <a:lstStyle/>
          <a:p>
            <a:pPr marL="0" indent="0" algn="just">
              <a:buNone/>
            </a:pPr>
            <a:r>
              <a:rPr lang="el-GR" sz="1800" dirty="0"/>
              <a:t> </a:t>
            </a:r>
          </a:p>
          <a:p>
            <a:pPr marL="0" indent="0" algn="just">
              <a:buNone/>
            </a:pPr>
            <a:r>
              <a:rPr lang="el-GR" sz="2000" dirty="0"/>
              <a:t>Από τα 7 </a:t>
            </a:r>
            <a:r>
              <a:rPr lang="el-GR" sz="2000" b="1" dirty="0"/>
              <a:t>μέτρα που δεν έχουν ξεκινήσει</a:t>
            </a:r>
            <a:r>
              <a:rPr lang="en-US" sz="2000" dirty="0"/>
              <a:t>: </a:t>
            </a:r>
          </a:p>
          <a:p>
            <a:pPr algn="just">
              <a:buFont typeface="Wingdings" panose="05000000000000000000" pitchFamily="2" charset="2"/>
              <a:buChar char="§"/>
            </a:pPr>
            <a:r>
              <a:rPr lang="el-GR" sz="2000" dirty="0"/>
              <a:t>τα 6 είναι μέτρα οικονομικού χαρακτήρα που σχετίζονται με ενισχύσεις και προώθηση οικονομικών εργαλείων προστασίας και αποκατάστασης με την κινητοποίηση/ενεργοποίηση και της ιδιωτικής πρωτοβουλίας. Αξιολογήθηκε ότι οι παρούσες κοινωνικο-οικονομικές συνθήκες στην Κύπρο δεν επιτρέπουν την ένταξή στους υπάρχοντες μηχανισμούς. Τα μέτρα αυτά προτείνεται να επανεξεταστούν για τυχόν ένταξη-εξειδίκευση στην επόμενη αναθεώρηση του ΣΔΚΠ.</a:t>
            </a:r>
          </a:p>
          <a:p>
            <a:pPr algn="just">
              <a:buFont typeface="Wingdings" panose="05000000000000000000" pitchFamily="2" charset="2"/>
              <a:buChar char="§"/>
            </a:pPr>
            <a:r>
              <a:rPr lang="el-GR" sz="2000" dirty="0"/>
              <a:t>Το 7</a:t>
            </a:r>
            <a:r>
              <a:rPr lang="el-GR" sz="2000" baseline="30000" dirty="0"/>
              <a:t>ο</a:t>
            </a:r>
            <a:r>
              <a:rPr lang="el-GR" sz="2000" dirty="0"/>
              <a:t> μέτρο είναι Έργο Αντιπλημμυρικής Προστασίας (μέτρο PRO-C10_01 «Αναβάθμιση οδικών διαβάσεων π. Αραδίππου (κλάδος C01)»), το οποίο </a:t>
            </a: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αξιολογήθηκε ότι υπερκαλύπτεται από το ειδικό μέτρο PRO-C10_02 «Κατασκευή αντιπλημμυρικών φραγμάτων Αραδίππου». Ετσι, το μέτρο αυτό δεν συμπεριλήφθηκε στο νέο Πρόγραμμα Μέτρων.</a:t>
            </a:r>
            <a:endParaRPr lang="el-GR" sz="2000" dirty="0"/>
          </a:p>
          <a:p>
            <a:pPr algn="just"/>
            <a:endParaRPr lang="en-US" dirty="0"/>
          </a:p>
        </p:txBody>
      </p:sp>
      <p:sp>
        <p:nvSpPr>
          <p:cNvPr id="3" name="Title 2">
            <a:extLst>
              <a:ext uri="{FF2B5EF4-FFF2-40B4-BE49-F238E27FC236}">
                <a16:creationId xmlns:a16="http://schemas.microsoft.com/office/drawing/2014/main" id="{2C5485F8-BD60-3472-957E-DD17864AE9D0}"/>
              </a:ext>
            </a:extLst>
          </p:cNvPr>
          <p:cNvSpPr>
            <a:spLocks noGrp="1"/>
          </p:cNvSpPr>
          <p:nvPr>
            <p:ph type="title"/>
          </p:nvPr>
        </p:nvSpPr>
        <p:spPr/>
        <p:txBody>
          <a:bodyPr>
            <a:normAutofit/>
          </a:bodyPr>
          <a:lstStyle/>
          <a:p>
            <a:r>
              <a:rPr lang="el-GR" sz="2400" dirty="0"/>
              <a:t>Πρόοδος Εφαρμογής Προγράμματος Μέτρων 1</a:t>
            </a:r>
            <a:r>
              <a:rPr lang="el-GR" sz="2400" baseline="30000" dirty="0"/>
              <a:t>ου</a:t>
            </a:r>
            <a:r>
              <a:rPr lang="el-GR" sz="2400" dirty="0"/>
              <a:t> ΣΔΚΠ</a:t>
            </a:r>
            <a:endParaRPr lang="en-US" sz="2400" dirty="0"/>
          </a:p>
        </p:txBody>
      </p:sp>
      <p:sp>
        <p:nvSpPr>
          <p:cNvPr id="5" name="Slide Number Placeholder 4">
            <a:extLst>
              <a:ext uri="{FF2B5EF4-FFF2-40B4-BE49-F238E27FC236}">
                <a16:creationId xmlns:a16="http://schemas.microsoft.com/office/drawing/2014/main" id="{47BBE72B-845B-AE1C-D6B7-006A35F1FFB2}"/>
              </a:ext>
            </a:extLst>
          </p:cNvPr>
          <p:cNvSpPr>
            <a:spLocks noGrp="1"/>
          </p:cNvSpPr>
          <p:nvPr>
            <p:ph type="sldNum" sz="quarter" idx="11"/>
          </p:nvPr>
        </p:nvSpPr>
        <p:spPr/>
        <p:txBody>
          <a:bodyPr/>
          <a:lstStyle/>
          <a:p>
            <a:pPr>
              <a:defRPr/>
            </a:pPr>
            <a:r>
              <a:rPr lang="el-GR"/>
              <a:t>Σελίδα </a:t>
            </a:r>
            <a:fld id="{1DA2F6E5-CE48-4410-BB39-26E42CB9E417}" type="slidenum">
              <a:rPr smtClean="0"/>
              <a:pPr>
                <a:defRPr/>
              </a:pPr>
              <a:t>9</a:t>
            </a:fld>
            <a:endParaRPr/>
          </a:p>
        </p:txBody>
      </p:sp>
    </p:spTree>
    <p:extLst>
      <p:ext uri="{BB962C8B-B14F-4D97-AF65-F5344CB8AC3E}">
        <p14:creationId xmlns:p14="http://schemas.microsoft.com/office/powerpoint/2010/main" val="4278145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3592</TotalTime>
  <Words>1693</Words>
  <Application>Microsoft Office PowerPoint</Application>
  <PresentationFormat>On-screen Show (4:3)</PresentationFormat>
  <Paragraphs>199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Office Theme</vt:lpstr>
      <vt:lpstr>PowerPoint Presentation</vt:lpstr>
      <vt:lpstr>Πρόοδος Εφαρμογής Προγράμματος Μέτρων 1ου ΣΔΚΠ</vt:lpstr>
      <vt:lpstr>Πρόοδος Εφαρμογής Προγράμματος Μέτρων 1ου ΣΔΚΠ</vt:lpstr>
      <vt:lpstr>Πρόοδος Εφαρμογής Προγράμματος Μέτρων 1ου ΣΔΚΠ</vt:lpstr>
      <vt:lpstr>Πρόοδος Εφαρμογής Προγράμματος Μέτρων 1ου ΣΔΚΠ</vt:lpstr>
      <vt:lpstr>Πρόοδος Εφαρμογής Προγράμματος Μέτρων 1ου ΣΔΚΠ</vt:lpstr>
      <vt:lpstr>Πρόοδος Εφαρμογής Προγράμματος Μέτρων 1ου ΣΔΚΠ</vt:lpstr>
      <vt:lpstr>Πρόοδος Εφαρμογής Προγράμματος Μέτρων 1ου ΣΔΚΠ</vt:lpstr>
      <vt:lpstr>Πρόοδος Εφαρμογής Προγράμματος Μέτρων 1ου ΣΔΚΠ</vt:lpstr>
      <vt:lpstr>Πρόοδος Εφαρμογής Προγράμματος Μέτρων 1ου ΣΔΚΠ</vt:lpstr>
      <vt:lpstr>Αναθεώρηση Στόχων Διαχείρισης Κινδύνου Πλημμύρας</vt:lpstr>
      <vt:lpstr>Γενικοί Στόχοι Διαχείρισης Κινδύνων Πλημμύρας</vt:lpstr>
      <vt:lpstr>Αναθεώρηση Στόχων Διαχείρισης Κινδύνου Πλημμύρας</vt:lpstr>
      <vt:lpstr>Αναθεώρηση Στόχων Διαχείρισης Κινδύνου Πλημμύρας</vt:lpstr>
      <vt:lpstr>Αναθεώρηση Στόχων Διαχείρισης Κινδύνου Πλημμύρας</vt:lpstr>
      <vt:lpstr>Αναθεώρηση Στόχων Διαχείρισης Κινδύνου Πλημμύρας</vt:lpstr>
      <vt:lpstr>PowerPoint Presentation</vt:lpstr>
    </vt:vector>
  </TitlesOfParts>
  <Company>ΛΔΚ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Sector: Environment</dc:title>
  <dc:creator>ΛΔΚ</dc:creator>
  <cp:lastModifiedBy>KATERINA TRIANTAFYLLOU</cp:lastModifiedBy>
  <cp:revision>557</cp:revision>
  <dcterms:created xsi:type="dcterms:W3CDTF">2015-06-24T10:57:39Z</dcterms:created>
  <dcterms:modified xsi:type="dcterms:W3CDTF">2023-09-16T12:46:39Z</dcterms:modified>
</cp:coreProperties>
</file>